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7" r:id="rId12"/>
    <p:sldId id="266" r:id="rId13"/>
    <p:sldId id="271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tertainment.howstuffworks.com/sound-editing.htm" TargetMode="External"/><Relationship Id="rId2" Type="http://schemas.openxmlformats.org/officeDocument/2006/relationships/hyperlink" Target="https://entertainment.howstuffworks.com/cinematographer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deomaker.com/article/c3/1214-edit-points-linear-vs-nonlinear-editing" TargetMode="External"/><Relationship Id="rId2" Type="http://schemas.openxmlformats.org/officeDocument/2006/relationships/hyperlink" Target="https://www.google.com/search?q=picture+of+a+moviola&amp;rlz=1C1CHBF_enUS780US780&amp;tbm=isch&amp;source=iu&amp;ictx=1&amp;fir=I9osqdFLPg7hNM%253A%252CnQCNlcgW1BANkM%252C_&amp;usg=__Cp0V9D78Ghs9WL6cQVkkCEmji-U%3D&amp;sa=X&amp;ved=0ahUKEwjDiYGakvDYAhVW82MKHeH0AgMQ9QEIKzAA#imgrc=I9osqdFLPg7hNM: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630DC89-4C76-40EF-B810-A0AAED4B3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986837"/>
            <a:ext cx="12192000" cy="761623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85E876-2318-459B-8A7F-75CCC6362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8272093" cy="4041648"/>
          </a:xfrm>
        </p:spPr>
        <p:txBody>
          <a:bodyPr/>
          <a:lstStyle/>
          <a:p>
            <a:r>
              <a:rPr lang="en-US" dirty="0"/>
              <a:t>Video Editing Software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C43AA7-7590-445A-99F4-D161496F8D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Abbigail Lynn Rennes </a:t>
            </a:r>
          </a:p>
          <a:p>
            <a:r>
              <a:rPr lang="en-US" sz="1800" dirty="0"/>
              <a:t>Post Production Supervisor | Lead Editor</a:t>
            </a:r>
          </a:p>
        </p:txBody>
      </p:sp>
    </p:spTree>
    <p:extLst>
      <p:ext uri="{BB962C8B-B14F-4D97-AF65-F5344CB8AC3E}">
        <p14:creationId xmlns:p14="http://schemas.microsoft.com/office/powerpoint/2010/main" val="4098042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8F2FD-C0E9-4689-9395-5B555EE13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in mind…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7352D-8136-4843-A9CD-131C122EC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351337"/>
          </a:xfrm>
        </p:spPr>
        <p:txBody>
          <a:bodyPr>
            <a:normAutofit/>
          </a:bodyPr>
          <a:lstStyle/>
          <a:p>
            <a:r>
              <a:rPr lang="en-US" dirty="0"/>
              <a:t>Most Feature Film Projects do a Offline </a:t>
            </a:r>
            <a:r>
              <a:rPr lang="en-US" dirty="0">
                <a:sym typeface="Wingdings" panose="05000000000000000000" pitchFamily="2" charset="2"/>
              </a:rPr>
              <a:t> Online workflow.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Assistant Editor or Digital Image Technician makes copies of the original files in lower quality (proxies)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lower quality files (proxies) get edited in a Non-Linear Editor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Editor then exports what is called a Edit Decision List (EDL)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EDL: A computer’s map to reassemble the timeline without using the editor’s project files. 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Why do we do that? To protect the Editor’s work, and it’s faster.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There are different EDLs for Different Needs (Sound, Color)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Colorists &amp; Finishing Team reassembles the timeline using the EDL in a finishing software (normally for color grading | sound) with the original camera files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Finishing Team brings the final sound and picture together , and then sends it to the studios to bring into theatres</a:t>
            </a:r>
          </a:p>
          <a:p>
            <a:pPr marL="822960" lvl="3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28390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AEBAD9-788C-482E-8191-10DB8AB55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991" y="560895"/>
            <a:ext cx="12235991" cy="6117996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EC3B238-3D6C-4309-BC9D-A9A8EA82414C}"/>
              </a:ext>
            </a:extLst>
          </p:cNvPr>
          <p:cNvCxnSpPr/>
          <p:nvPr/>
        </p:nvCxnSpPr>
        <p:spPr>
          <a:xfrm>
            <a:off x="2823882" y="228600"/>
            <a:ext cx="0" cy="9368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763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E34A1-56D1-460E-80E5-B609872C7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What? Budget &amp;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02F51-A7D3-48D3-B621-8C642A685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770530"/>
            <a:ext cx="8595360" cy="4894729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Solo|Small</a:t>
            </a:r>
            <a:r>
              <a:rPr lang="en-US" dirty="0"/>
              <a:t> Team Editors Use Premiere Pro or Final Cut Pro X. Why? </a:t>
            </a:r>
          </a:p>
          <a:p>
            <a:pPr lvl="1"/>
            <a:r>
              <a:rPr lang="en-US" dirty="0"/>
              <a:t>It is much cheaper than using Avid.</a:t>
            </a:r>
          </a:p>
          <a:p>
            <a:pPr lvl="1"/>
            <a:r>
              <a:rPr lang="en-US" dirty="0"/>
              <a:t>A little bit easier to learn. (more approachable)</a:t>
            </a:r>
          </a:p>
          <a:p>
            <a:pPr lvl="1"/>
            <a:r>
              <a:rPr lang="en-US" dirty="0"/>
              <a:t>Larger Teams of People working on Constantly Updating the Software All the time</a:t>
            </a:r>
          </a:p>
          <a:p>
            <a:pPr lvl="1"/>
            <a:r>
              <a:rPr lang="en-US" dirty="0"/>
              <a:t>Designed for a person who does A LOT of Jobs</a:t>
            </a:r>
          </a:p>
          <a:p>
            <a:pPr lvl="2"/>
            <a:r>
              <a:rPr lang="en-US" dirty="0"/>
              <a:t>Assistant and Lead Editor, Independent Film Editors</a:t>
            </a:r>
          </a:p>
          <a:p>
            <a:r>
              <a:rPr lang="en-US" dirty="0"/>
              <a:t>The industry standard right now is Avid Media Composer. Why?</a:t>
            </a:r>
          </a:p>
          <a:p>
            <a:pPr lvl="1"/>
            <a:r>
              <a:rPr lang="en-US" dirty="0"/>
              <a:t>Because it has tools that work well with a large amount of people looking at the same footage and software at once (producers, directors, teams of editors, etc.)</a:t>
            </a:r>
          </a:p>
          <a:p>
            <a:pPr lvl="1"/>
            <a:r>
              <a:rPr lang="en-US" dirty="0"/>
              <a:t>It works well with Pro Tools (the industry standard for Audio)</a:t>
            </a:r>
          </a:p>
          <a:p>
            <a:pPr lvl="2"/>
            <a:r>
              <a:rPr lang="en-US" dirty="0"/>
              <a:t>Coincidence? No. Avid Designed Pro Tools.</a:t>
            </a:r>
          </a:p>
          <a:p>
            <a:pPr lvl="1"/>
            <a:r>
              <a:rPr lang="en-US" dirty="0"/>
              <a:t>The language in that software is designed for film editors</a:t>
            </a:r>
          </a:p>
          <a:p>
            <a:pPr lvl="2"/>
            <a:r>
              <a:rPr lang="en-US" dirty="0"/>
              <a:t>Certain trimming tools are very appealing for editors</a:t>
            </a:r>
          </a:p>
          <a:p>
            <a:pPr lvl="1"/>
            <a:r>
              <a:rPr lang="en-US" dirty="0"/>
              <a:t>It was designed FIRST (everyone learned this is a senior editor now)</a:t>
            </a:r>
          </a:p>
          <a:p>
            <a:pPr lvl="1"/>
            <a:r>
              <a:rPr lang="en-US" dirty="0"/>
              <a:t>No constant updates that mess with large scale productions</a:t>
            </a:r>
          </a:p>
          <a:p>
            <a:pPr lvl="1"/>
            <a:r>
              <a:rPr lang="en-US" dirty="0"/>
              <a:t>It is designed for SPEED (with loads of practice, studying, and training)</a:t>
            </a:r>
          </a:p>
          <a:p>
            <a:pPr lvl="2"/>
            <a:r>
              <a:rPr lang="en-US" dirty="0"/>
              <a:t>It is a difficult software to learn.</a:t>
            </a:r>
          </a:p>
          <a:p>
            <a:pPr marL="548640" lvl="2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6689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7E343-905A-4643-A346-15D934E8E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32" y="392655"/>
            <a:ext cx="9692640" cy="1325562"/>
          </a:xfrm>
        </p:spPr>
        <p:txBody>
          <a:bodyPr/>
          <a:lstStyle/>
          <a:p>
            <a:r>
              <a:rPr lang="en-US" dirty="0"/>
              <a:t>Career Opportunities for These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3050F-842F-4C45-98DD-49950E5AD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Post Production Supervisor</a:t>
            </a:r>
          </a:p>
          <a:p>
            <a:r>
              <a:rPr lang="en-US" dirty="0"/>
              <a:t>Visual Effects Artist</a:t>
            </a:r>
          </a:p>
          <a:p>
            <a:r>
              <a:rPr lang="en-US" dirty="0"/>
              <a:t>Film Director</a:t>
            </a:r>
          </a:p>
          <a:p>
            <a:r>
              <a:rPr lang="en-US" dirty="0"/>
              <a:t>Digital Image Technician</a:t>
            </a:r>
          </a:p>
          <a:p>
            <a:r>
              <a:rPr lang="en-US" dirty="0"/>
              <a:t>Colorist</a:t>
            </a:r>
          </a:p>
          <a:p>
            <a:r>
              <a:rPr lang="en-US" dirty="0"/>
              <a:t>Animator</a:t>
            </a:r>
          </a:p>
          <a:p>
            <a:pPr lvl="1"/>
            <a:r>
              <a:rPr lang="en-US" dirty="0"/>
              <a:t>2D &amp; 3D</a:t>
            </a:r>
          </a:p>
          <a:p>
            <a:r>
              <a:rPr lang="en-US" dirty="0"/>
              <a:t>Motion Graphic Designer</a:t>
            </a:r>
          </a:p>
          <a:p>
            <a:r>
              <a:rPr lang="en-US" dirty="0"/>
              <a:t>Sound Designer/Mixer</a:t>
            </a:r>
          </a:p>
          <a:p>
            <a:pPr lvl="1"/>
            <a:r>
              <a:rPr lang="en-US" dirty="0"/>
              <a:t>Dialog Editing</a:t>
            </a:r>
          </a:p>
          <a:p>
            <a:r>
              <a:rPr lang="en-US" dirty="0"/>
              <a:t>Editing (Of Course)</a:t>
            </a:r>
          </a:p>
          <a:p>
            <a:pPr lvl="1"/>
            <a:r>
              <a:rPr lang="en-US" dirty="0"/>
              <a:t>Assistant Editor</a:t>
            </a:r>
          </a:p>
        </p:txBody>
      </p:sp>
    </p:spTree>
    <p:extLst>
      <p:ext uri="{BB962C8B-B14F-4D97-AF65-F5344CB8AC3E}">
        <p14:creationId xmlns:p14="http://schemas.microsoft.com/office/powerpoint/2010/main" val="4023708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9B17B-956C-4281-8F4B-B2CC23DA3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Start?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E527A-9131-4CF0-AE2F-6F2904621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Avid Media First: a free version of the software for you to get started and learn Avid</a:t>
            </a:r>
          </a:p>
          <a:p>
            <a:r>
              <a:rPr lang="en-US" dirty="0"/>
              <a:t>iMovie: a great introduction to learning the techniques of editing</a:t>
            </a:r>
          </a:p>
          <a:p>
            <a:r>
              <a:rPr lang="en-US" dirty="0"/>
              <a:t>Windows Movie Maker</a:t>
            </a:r>
          </a:p>
          <a:p>
            <a:r>
              <a:rPr lang="en-US" dirty="0"/>
              <a:t>Lightworks</a:t>
            </a:r>
          </a:p>
          <a:p>
            <a:r>
              <a:rPr lang="en-US" dirty="0" err="1"/>
              <a:t>HitfilmExpress</a:t>
            </a:r>
            <a:r>
              <a:rPr lang="en-US" dirty="0"/>
              <a:t>: Additional Add-Ons cost a charge</a:t>
            </a:r>
          </a:p>
          <a:p>
            <a:r>
              <a:rPr lang="en-US" dirty="0" err="1"/>
              <a:t>Davinci</a:t>
            </a:r>
            <a:r>
              <a:rPr lang="en-US" dirty="0"/>
              <a:t> Resolve Lite: Free and can Edit Video</a:t>
            </a:r>
          </a:p>
          <a:p>
            <a:pPr lvl="1"/>
            <a:r>
              <a:rPr lang="en-US" dirty="0"/>
              <a:t>The pro-version is very popular for color grading</a:t>
            </a:r>
          </a:p>
        </p:txBody>
      </p:sp>
    </p:spTree>
    <p:extLst>
      <p:ext uri="{BB962C8B-B14F-4D97-AF65-F5344CB8AC3E}">
        <p14:creationId xmlns:p14="http://schemas.microsoft.com/office/powerpoint/2010/main" val="2769856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8290F-391C-4E3F-A5D4-0AF76BB0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I go to Learn Editing?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224EA-AEA1-40C6-B223-E3DABA403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Film School</a:t>
            </a:r>
          </a:p>
          <a:p>
            <a:pPr lvl="1"/>
            <a:r>
              <a:rPr lang="en-US" dirty="0"/>
              <a:t>A formal education will give you the full picture to be a well-rounded editor</a:t>
            </a:r>
          </a:p>
          <a:p>
            <a:pPr lvl="1"/>
            <a:r>
              <a:rPr lang="en-US" dirty="0"/>
              <a:t>More reputable in the job market</a:t>
            </a:r>
          </a:p>
          <a:p>
            <a:r>
              <a:rPr lang="en-US" dirty="0"/>
              <a:t>Online Courses</a:t>
            </a:r>
          </a:p>
          <a:p>
            <a:pPr lvl="1"/>
            <a:r>
              <a:rPr lang="en-US" dirty="0"/>
              <a:t>Master the Workflow</a:t>
            </a:r>
          </a:p>
          <a:p>
            <a:pPr lvl="1"/>
            <a:r>
              <a:rPr lang="en-US" dirty="0"/>
              <a:t>Avid Certified Training</a:t>
            </a:r>
          </a:p>
          <a:p>
            <a:pPr lvl="1"/>
            <a:r>
              <a:rPr lang="en-US" dirty="0"/>
              <a:t>Adobe Certified Training</a:t>
            </a:r>
          </a:p>
          <a:p>
            <a:pPr lvl="1"/>
            <a:r>
              <a:rPr lang="en-US" dirty="0"/>
              <a:t>Masterclass/Bootcamps</a:t>
            </a:r>
          </a:p>
          <a:p>
            <a:pPr lvl="2"/>
            <a:r>
              <a:rPr lang="en-US" dirty="0"/>
              <a:t>Note: Being Certified in Software is VERY important for landing larger budget jobs.</a:t>
            </a:r>
          </a:p>
          <a:p>
            <a:r>
              <a:rPr lang="en-US" dirty="0"/>
              <a:t>Software Manuals</a:t>
            </a:r>
          </a:p>
          <a:p>
            <a:pPr lvl="1"/>
            <a:r>
              <a:rPr lang="en-US" dirty="0"/>
              <a:t>Hard copies are extremely handy</a:t>
            </a:r>
          </a:p>
          <a:p>
            <a:pPr lvl="1"/>
            <a:r>
              <a:rPr lang="en-US" dirty="0"/>
              <a:t>There are film editors that write books on shortcuts and workflow tricks as well</a:t>
            </a:r>
          </a:p>
          <a:p>
            <a:r>
              <a:rPr lang="en-US" dirty="0"/>
              <a:t>Theory Books (learn the basics of the software first)</a:t>
            </a:r>
          </a:p>
          <a:p>
            <a:pPr lvl="1"/>
            <a:r>
              <a:rPr lang="en-US" dirty="0"/>
              <a:t>“The Eye is Quicker” by Richard </a:t>
            </a:r>
            <a:r>
              <a:rPr lang="en-US" dirty="0" err="1"/>
              <a:t>Peppermen</a:t>
            </a:r>
            <a:endParaRPr lang="en-US" dirty="0"/>
          </a:p>
          <a:p>
            <a:pPr lvl="1"/>
            <a:r>
              <a:rPr lang="en-US" dirty="0"/>
              <a:t>“In the Blink of an Eye” </a:t>
            </a:r>
          </a:p>
        </p:txBody>
      </p:sp>
    </p:spTree>
    <p:extLst>
      <p:ext uri="{BB962C8B-B14F-4D97-AF65-F5344CB8AC3E}">
        <p14:creationId xmlns:p14="http://schemas.microsoft.com/office/powerpoint/2010/main" val="4207615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115E4-3985-40DD-8CE6-C998A6BCB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985988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A504F-A770-47D1-B8AA-F630AE8DC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1CA5F-2027-48F3-A271-726DE778A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Editing for 7 Years</a:t>
            </a:r>
          </a:p>
          <a:p>
            <a:r>
              <a:rPr lang="en-US" dirty="0"/>
              <a:t>Post Production Supervisor | Lead Editor – Film Company</a:t>
            </a:r>
          </a:p>
          <a:p>
            <a:r>
              <a:rPr lang="en-US" dirty="0"/>
              <a:t>Freelance Independent Feature Film Editor (non-union)</a:t>
            </a:r>
          </a:p>
          <a:p>
            <a:r>
              <a:rPr lang="en-US" dirty="0"/>
              <a:t>Owner: Abbi Lynn Media LLC</a:t>
            </a:r>
          </a:p>
          <a:p>
            <a:r>
              <a:rPr lang="en-US" dirty="0"/>
              <a:t>BA Film and Video (Film School) | MA Digital Media (Graduating this year)</a:t>
            </a:r>
          </a:p>
          <a:p>
            <a:r>
              <a:rPr lang="en-US" dirty="0"/>
              <a:t>Worked on Top Chef, Music Videos, Shorts, Features, Corporate, Weddings, Church Media, etc.</a:t>
            </a:r>
          </a:p>
          <a:p>
            <a:r>
              <a:rPr lang="en-US" dirty="0"/>
              <a:t>Very Excited to be here today!!!!!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133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AA7F9-D52D-4F80-B0B7-33FAD277B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Goals for This Talk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94B87-D84B-45A0-959A-E563BE46C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a little bit more about what a film editor does.</a:t>
            </a:r>
          </a:p>
          <a:p>
            <a:r>
              <a:rPr lang="en-US" dirty="0"/>
              <a:t>Learn more about what software we use and why we use them (the main ones)</a:t>
            </a:r>
          </a:p>
          <a:p>
            <a:r>
              <a:rPr lang="en-US" dirty="0"/>
              <a:t>A Glimpse into a short film Timeline (and wedding if time)</a:t>
            </a:r>
          </a:p>
          <a:p>
            <a:r>
              <a:rPr lang="en-US" dirty="0"/>
              <a:t>Learn a little bit about the different types of workflows that aid our software decisions</a:t>
            </a:r>
          </a:p>
          <a:p>
            <a:r>
              <a:rPr lang="en-US" dirty="0"/>
              <a:t>How you can get started in film editing today? Free software to get you going and practicing today.</a:t>
            </a:r>
          </a:p>
          <a:p>
            <a:r>
              <a:rPr lang="en-US" dirty="0"/>
              <a:t>Career Opportunities</a:t>
            </a:r>
          </a:p>
        </p:txBody>
      </p:sp>
    </p:spTree>
    <p:extLst>
      <p:ext uri="{BB962C8B-B14F-4D97-AF65-F5344CB8AC3E}">
        <p14:creationId xmlns:p14="http://schemas.microsoft.com/office/powerpoint/2010/main" val="3087652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511B4-67DD-4193-A115-7914C663A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an Editor Really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1F891-C1EA-4C34-99F5-C7036AA5D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553" y="1828800"/>
            <a:ext cx="10076329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1.TECHNIICIAN</a:t>
            </a:r>
          </a:p>
          <a:p>
            <a:r>
              <a:rPr lang="en-US" dirty="0"/>
              <a:t>Goes through every clip and finds the usable and unusable parts of a clip.</a:t>
            </a:r>
          </a:p>
          <a:p>
            <a:r>
              <a:rPr lang="en-US" dirty="0"/>
              <a:t>Sorting through all the usable clips to find the BEST usable clips.</a:t>
            </a:r>
          </a:p>
          <a:p>
            <a:r>
              <a:rPr lang="en-US" dirty="0"/>
              <a:t>Assembling a timeline of all the usable clips by fractions of a second to create an entire completed film.</a:t>
            </a:r>
          </a:p>
          <a:p>
            <a:pPr marL="0" indent="0">
              <a:buNone/>
            </a:pPr>
            <a:r>
              <a:rPr lang="en-US" u="sng" dirty="0"/>
              <a:t>2.COLLABORATOR</a:t>
            </a:r>
          </a:p>
          <a:p>
            <a:r>
              <a:rPr lang="en-US" dirty="0"/>
              <a:t>Works with </a:t>
            </a:r>
            <a:r>
              <a:rPr lang="en-US" dirty="0">
                <a:hlinkClick r:id="rId2"/>
              </a:rPr>
              <a:t>cinematographers</a:t>
            </a:r>
            <a:r>
              <a:rPr lang="en-US" dirty="0"/>
              <a:t> and </a:t>
            </a:r>
            <a:r>
              <a:rPr lang="en-US" dirty="0">
                <a:hlinkClick r:id="rId3"/>
              </a:rPr>
              <a:t>sound editors</a:t>
            </a:r>
            <a:r>
              <a:rPr lang="en-US" dirty="0"/>
              <a:t> to bring sight and sound together.</a:t>
            </a:r>
          </a:p>
          <a:p>
            <a:pPr marL="0" indent="0">
              <a:buNone/>
            </a:pPr>
            <a:r>
              <a:rPr lang="en-US" u="sng" dirty="0"/>
              <a:t>3.ARTIST</a:t>
            </a:r>
          </a:p>
          <a:p>
            <a:r>
              <a:rPr lang="en-US" dirty="0"/>
              <a:t>Captures a director’s vision and tells a compelling (and hopefully effective) story.</a:t>
            </a:r>
          </a:p>
        </p:txBody>
      </p:sp>
    </p:spTree>
    <p:extLst>
      <p:ext uri="{BB962C8B-B14F-4D97-AF65-F5344CB8AC3E}">
        <p14:creationId xmlns:p14="http://schemas.microsoft.com/office/powerpoint/2010/main" val="510965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4FE49-B01F-432E-A6EF-DA2F52414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Things Editors Can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6C1BA-CA11-405B-8827-34B49F8DB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On an independent basis, Editors have far more responsibilities.</a:t>
            </a:r>
          </a:p>
          <a:p>
            <a:r>
              <a:rPr lang="en-US" dirty="0"/>
              <a:t>Sync Sound		Color Grading</a:t>
            </a:r>
          </a:p>
          <a:p>
            <a:r>
              <a:rPr lang="en-US" dirty="0"/>
              <a:t>Sound Mixing		Music Insertion</a:t>
            </a:r>
          </a:p>
          <a:p>
            <a:r>
              <a:rPr lang="en-US" dirty="0"/>
              <a:t>Graphic Design              Graphic Animation (Motion Graphics)</a:t>
            </a:r>
          </a:p>
          <a:p>
            <a:r>
              <a:rPr lang="en-US" dirty="0"/>
              <a:t>VFX (Visual Effects | Computer Generated Imagery)</a:t>
            </a:r>
          </a:p>
          <a:p>
            <a:r>
              <a:rPr lang="en-US" dirty="0"/>
              <a:t>Virtual Reality</a:t>
            </a:r>
          </a:p>
          <a:p>
            <a:r>
              <a:rPr lang="en-US" dirty="0" err="1"/>
              <a:t>Opening|Closing</a:t>
            </a:r>
            <a:r>
              <a:rPr lang="en-US" dirty="0"/>
              <a:t> Credit Sequences</a:t>
            </a:r>
          </a:p>
          <a:p>
            <a:r>
              <a:rPr lang="en-US" dirty="0"/>
              <a:t>BOTTOM LINE: A LOT OF RESPONSIBILITIES, AND A LOT OF KNOWLEDGE TO AQUIRE</a:t>
            </a:r>
          </a:p>
        </p:txBody>
      </p:sp>
    </p:spTree>
    <p:extLst>
      <p:ext uri="{BB962C8B-B14F-4D97-AF65-F5344CB8AC3E}">
        <p14:creationId xmlns:p14="http://schemas.microsoft.com/office/powerpoint/2010/main" val="3223050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6AF1A-1683-4C92-AA4C-0DDC6BEA8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Tools do we 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C820A-863E-4DA3-8197-C29339D02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Editing Software we Use Depends on…</a:t>
            </a:r>
          </a:p>
          <a:p>
            <a:r>
              <a:rPr lang="en-US" dirty="0"/>
              <a:t>WORKFLOW (Offline/Online, Camera Used), </a:t>
            </a:r>
          </a:p>
          <a:p>
            <a:r>
              <a:rPr lang="en-US" dirty="0"/>
              <a:t>BUDGET (provided, requested, paid for), </a:t>
            </a:r>
          </a:p>
          <a:p>
            <a:r>
              <a:rPr lang="en-US" dirty="0"/>
              <a:t>and TEAM MEMBERS (what software works with everyone else’s better).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THREE MAIN PROFESSIONAL SOFTWARES For Film Editing (NLE)</a:t>
            </a:r>
          </a:p>
          <a:p>
            <a:pPr marL="0" indent="0">
              <a:buNone/>
            </a:pPr>
            <a:r>
              <a:rPr lang="en-US" sz="1600" dirty="0"/>
              <a:t>Avid Media Composer	         Adobe Premiere Pro		Final Cut Pro X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C2C995-A390-4318-9585-BBF9EA5A68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499" y="5055221"/>
            <a:ext cx="2009229" cy="14351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A72972-84AC-48C0-940C-B81399FEB1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695" y="5055221"/>
            <a:ext cx="1334220" cy="13048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06919A9-6236-41EE-B898-DFDB91877D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9882" y="4879981"/>
            <a:ext cx="1564112" cy="156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869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251EC-4E53-4242-8BB8-6A5ADFF34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Video Editing Software?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02832-CB91-4150-A3F7-0835870C5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Before…we used to cut on film</a:t>
            </a:r>
          </a:p>
          <a:p>
            <a:pPr lvl="1"/>
            <a:r>
              <a:rPr lang="en-US" dirty="0"/>
              <a:t>Copies of the film were made, and people literally cut the film and glued them together to make an entire film (</a:t>
            </a:r>
            <a:r>
              <a:rPr lang="en-US" dirty="0" err="1">
                <a:hlinkClick r:id="rId2"/>
              </a:rPr>
              <a:t>moviola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We also called this </a:t>
            </a:r>
            <a:r>
              <a:rPr lang="en-US" b="1" dirty="0"/>
              <a:t>Destructive Editing. </a:t>
            </a:r>
            <a:r>
              <a:rPr lang="en-US" dirty="0"/>
              <a:t>Why? Because you can’t UNDO your work.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/>
              <a:t>Then, We cut on Tape</a:t>
            </a:r>
          </a:p>
          <a:p>
            <a:pPr lvl="1"/>
            <a:r>
              <a:rPr lang="en-US" dirty="0"/>
              <a:t>Linear Editing System | Also </a:t>
            </a:r>
            <a:r>
              <a:rPr lang="en-US" b="1" dirty="0"/>
              <a:t>Destructive Editing</a:t>
            </a:r>
          </a:p>
          <a:p>
            <a:pPr lvl="1"/>
            <a:r>
              <a:rPr lang="en-US" dirty="0">
                <a:hlinkClick r:id="rId3"/>
              </a:rPr>
              <a:t>https://www.videomaker.com/article/c3/1214-edit-points-linear-vs-nonlinear-editing</a:t>
            </a: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/>
              <a:t>AND Then, Film Editors wanted to work faster… and Non-Linear Editing </a:t>
            </a:r>
            <a:r>
              <a:rPr lang="en-US" dirty="0" err="1"/>
              <a:t>Softwares</a:t>
            </a:r>
            <a:r>
              <a:rPr lang="en-US" dirty="0"/>
              <a:t> (NLE)  were Born,</a:t>
            </a:r>
          </a:p>
          <a:p>
            <a:pPr lvl="1"/>
            <a:r>
              <a:rPr lang="en-US" dirty="0"/>
              <a:t>Why do we like them? </a:t>
            </a:r>
            <a:r>
              <a:rPr lang="en-US" b="1" dirty="0"/>
              <a:t>Non-Destructive Editing</a:t>
            </a:r>
          </a:p>
          <a:p>
            <a:pPr lvl="1"/>
            <a:r>
              <a:rPr lang="en-US" dirty="0"/>
              <a:t>What is Non-Destructive Editing?</a:t>
            </a:r>
          </a:p>
          <a:p>
            <a:pPr lvl="2"/>
            <a:r>
              <a:rPr lang="en-US" dirty="0"/>
              <a:t>is a method of </a:t>
            </a:r>
            <a:r>
              <a:rPr lang="en-US" b="1" dirty="0"/>
              <a:t>editing</a:t>
            </a:r>
            <a:r>
              <a:rPr lang="en-US" dirty="0"/>
              <a:t> that allows you to make changes to a file without overwriting the original file on the </a:t>
            </a:r>
            <a:r>
              <a:rPr lang="en-US" dirty="0" err="1"/>
              <a:t>harddrive</a:t>
            </a:r>
            <a:r>
              <a:rPr lang="en-US" dirty="0"/>
              <a:t>.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599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08469-F4D6-49D6-952D-C042CF82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That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80627-588F-4B54-B7BC-A4311E9A9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Look Closer At Premiere Pro</a:t>
            </a:r>
          </a:p>
          <a:p>
            <a:pPr lvl="1"/>
            <a:r>
              <a:rPr lang="en-US" dirty="0"/>
              <a:t>Showing the non-destructive side of an NLE</a:t>
            </a:r>
          </a:p>
          <a:p>
            <a:pPr lvl="1"/>
            <a:r>
              <a:rPr lang="en-US" dirty="0"/>
              <a:t>How we organize files</a:t>
            </a:r>
          </a:p>
          <a:p>
            <a:pPr lvl="1"/>
            <a:r>
              <a:rPr lang="en-US" dirty="0"/>
              <a:t>Timeline Elements (color labels)</a:t>
            </a:r>
          </a:p>
          <a:p>
            <a:pPr lvl="1"/>
            <a:r>
              <a:rPr lang="en-US" dirty="0"/>
              <a:t>Different Workspaces for Different jobs</a:t>
            </a:r>
          </a:p>
          <a:p>
            <a:pPr lvl="2"/>
            <a:r>
              <a:rPr lang="en-US" dirty="0"/>
              <a:t>Programs are customizable to suit your preferences</a:t>
            </a:r>
          </a:p>
          <a:p>
            <a:pPr lvl="3"/>
            <a:r>
              <a:rPr lang="en-US" dirty="0"/>
              <a:t>No program is the same.</a:t>
            </a:r>
          </a:p>
        </p:txBody>
      </p:sp>
    </p:spTree>
    <p:extLst>
      <p:ext uri="{BB962C8B-B14F-4D97-AF65-F5344CB8AC3E}">
        <p14:creationId xmlns:p14="http://schemas.microsoft.com/office/powerpoint/2010/main" val="1700146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F797-F4E3-4893-8C47-ACFABF269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What? WORFKLOW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9CA45-23DC-40EF-9BA8-71824F8C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78106"/>
            <a:ext cx="8595360" cy="43513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As an editor decides what software they use, the first ask themselves…</a:t>
            </a:r>
          </a:p>
          <a:p>
            <a:pPr marL="0" indent="0">
              <a:buNone/>
            </a:pPr>
            <a:r>
              <a:rPr lang="en-US" dirty="0"/>
              <a:t>“Is this going to be an OFFLINE or ONLINE editing workflow?”</a:t>
            </a:r>
          </a:p>
          <a:p>
            <a:pPr marL="0" indent="0">
              <a:buNone/>
            </a:pPr>
            <a:r>
              <a:rPr lang="en-US" dirty="0"/>
              <a:t>	OFFLINE: raw footage is copied and the copy only is then edited, thereby not affecting the camera original </a:t>
            </a:r>
            <a:r>
              <a:rPr lang="en-US" b="1" dirty="0"/>
              <a:t>film</a:t>
            </a:r>
            <a:r>
              <a:rPr lang="en-US" dirty="0"/>
              <a:t> stock or video tape.</a:t>
            </a:r>
          </a:p>
          <a:p>
            <a:pPr marL="0" indent="0">
              <a:buNone/>
            </a:pPr>
            <a:r>
              <a:rPr lang="en-US" dirty="0"/>
              <a:t>	ONLINE: </a:t>
            </a:r>
            <a:r>
              <a:rPr lang="en-US" b="1" dirty="0"/>
              <a:t>editing</a:t>
            </a:r>
            <a:r>
              <a:rPr lang="en-US" dirty="0"/>
              <a:t> the camera original film stock or media files. Also used in the finalizing process.</a:t>
            </a:r>
          </a:p>
          <a:p>
            <a:pPr marL="0" indent="0">
              <a:buNone/>
            </a:pPr>
            <a:r>
              <a:rPr lang="en-US" dirty="0"/>
              <a:t>                                  How that Influences My Decision</a:t>
            </a:r>
          </a:p>
          <a:p>
            <a:pPr marL="0" indent="0">
              <a:buNone/>
            </a:pPr>
            <a:r>
              <a:rPr lang="en-US" dirty="0"/>
              <a:t>Offline|3+ Members      Offline &amp; Online | 1-2 Members         Online | 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EFC0F4-A3E8-422D-880C-8B1C7CBFE1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499" y="5288304"/>
            <a:ext cx="2009229" cy="14351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C728192-412F-4464-8D64-7E977125F6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695" y="5288304"/>
            <a:ext cx="1334220" cy="13048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80C7F85-9035-48AB-A1C9-B860F3F8D6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7788" y="5136342"/>
            <a:ext cx="1564112" cy="156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71255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116</TotalTime>
  <Words>1075</Words>
  <Application>Microsoft Office PowerPoint</Application>
  <PresentationFormat>Widescreen</PresentationFormat>
  <Paragraphs>139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Century Schoolbook</vt:lpstr>
      <vt:lpstr>Wingdings</vt:lpstr>
      <vt:lpstr>Wingdings 2</vt:lpstr>
      <vt:lpstr>View</vt:lpstr>
      <vt:lpstr>Video Editing Software</vt:lpstr>
      <vt:lpstr>About Me</vt:lpstr>
      <vt:lpstr>My Goals for This Talk</vt:lpstr>
      <vt:lpstr>What does an Editor Really Do?</vt:lpstr>
      <vt:lpstr>Other Things Editors Can Do</vt:lpstr>
      <vt:lpstr>What Tools do we Use?</vt:lpstr>
      <vt:lpstr>Why Video Editing Software?</vt:lpstr>
      <vt:lpstr>What Does That Look Like?</vt:lpstr>
      <vt:lpstr>When to Use What? WORFKLOW</vt:lpstr>
      <vt:lpstr>Keep in mind…</vt:lpstr>
      <vt:lpstr>PowerPoint Presentation</vt:lpstr>
      <vt:lpstr>When to Use What? Budget &amp; Team</vt:lpstr>
      <vt:lpstr>Career Opportunities for These Skills</vt:lpstr>
      <vt:lpstr>How Can You Start? Software</vt:lpstr>
      <vt:lpstr>Where do I go to Learn Editing?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Editing Software</dc:title>
  <dc:creator>User</dc:creator>
  <cp:lastModifiedBy>User</cp:lastModifiedBy>
  <cp:revision>13</cp:revision>
  <dcterms:created xsi:type="dcterms:W3CDTF">2018-01-24T07:28:56Z</dcterms:created>
  <dcterms:modified xsi:type="dcterms:W3CDTF">2018-01-24T09:25:49Z</dcterms:modified>
</cp:coreProperties>
</file>