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06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65A318E-7BAF-4FD7-B9AC-9ABAA55805D4}" type="datetimeFigureOut">
              <a:rPr lang="en-US" smtClean="0"/>
              <a:t>11/20/2015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8F01D8F-7845-47C6-81A8-72C08098D76A}"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A318E-7BAF-4FD7-B9AC-9ABAA55805D4}"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1D8F-7845-47C6-81A8-72C08098D7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5A318E-7BAF-4FD7-B9AC-9ABAA55805D4}"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18F01D8F-7845-47C6-81A8-72C08098D7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5A318E-7BAF-4FD7-B9AC-9ABAA55805D4}" type="datetimeFigureOut">
              <a:rPr lang="en-US" smtClean="0"/>
              <a:t>11/20/2015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01D8F-7845-47C6-81A8-72C08098D76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65A318E-7BAF-4FD7-B9AC-9ABAA55805D4}" type="datetimeFigureOut">
              <a:rPr lang="en-US" smtClean="0"/>
              <a:t>11/20/2015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18F01D8F-7845-47C6-81A8-72C08098D76A}"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5A318E-7BAF-4FD7-B9AC-9ABAA55805D4}"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01D8F-7845-47C6-81A8-72C08098D76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5A318E-7BAF-4FD7-B9AC-9ABAA55805D4}" type="datetimeFigureOut">
              <a:rPr lang="en-US" smtClean="0"/>
              <a:t>11/20/2015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F01D8F-7845-47C6-81A8-72C08098D76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5A318E-7BAF-4FD7-B9AC-9ABAA55805D4}" type="datetimeFigureOut">
              <a:rPr lang="en-US" smtClean="0"/>
              <a:t>11/20/2015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F01D8F-7845-47C6-81A8-72C08098D76A}"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65A318E-7BAF-4FD7-B9AC-9ABAA55805D4}" type="datetimeFigureOut">
              <a:rPr lang="en-US" smtClean="0"/>
              <a:t>11/20/2015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F01D8F-7845-47C6-81A8-72C08098D7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A318E-7BAF-4FD7-B9AC-9ABAA55805D4}"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18F01D8F-7845-47C6-81A8-72C08098D76A}"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A318E-7BAF-4FD7-B9AC-9ABAA55805D4}" type="datetimeFigureOut">
              <a:rPr lang="en-US" smtClean="0"/>
              <a:t>11/20/2015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01D8F-7845-47C6-81A8-72C08098D76A}"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65A318E-7BAF-4FD7-B9AC-9ABAA55805D4}" type="datetimeFigureOut">
              <a:rPr lang="en-US" smtClean="0"/>
              <a:t>11/20/2015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8F01D8F-7845-47C6-81A8-72C08098D76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6096000" cy="2514599"/>
          </a:xfrm>
        </p:spPr>
        <p:txBody>
          <a:bodyPr>
            <a:normAutofit fontScale="90000"/>
          </a:bodyPr>
          <a:lstStyle/>
          <a:p>
            <a:r>
              <a:rPr lang="en-US" dirty="0" smtClean="0"/>
              <a:t>Mitch </a:t>
            </a:r>
            <a:r>
              <a:rPr lang="en-US" dirty="0" err="1" smtClean="0"/>
              <a:t>Zamara</a:t>
            </a:r>
            <a:r>
              <a:rPr lang="en-US" dirty="0" smtClean="0"/>
              <a:t/>
            </a:r>
            <a:br>
              <a:rPr lang="en-US" dirty="0" smtClean="0"/>
            </a:br>
            <a:r>
              <a:rPr lang="en-US" dirty="0" smtClean="0"/>
              <a:t>Game Designer</a:t>
            </a:r>
            <a:br>
              <a:rPr lang="en-US" dirty="0" smtClean="0"/>
            </a:br>
            <a:r>
              <a:rPr lang="en-US" dirty="0" smtClean="0"/>
              <a:t>@</a:t>
            </a:r>
            <a:r>
              <a:rPr lang="en-US" dirty="0" err="1" smtClean="0"/>
              <a:t>mzamara</a:t>
            </a:r>
            <a:r>
              <a:rPr lang="en-US" dirty="0" smtClean="0"/>
              <a:t/>
            </a:r>
            <a:br>
              <a:rPr lang="en-US" dirty="0" smtClean="0"/>
            </a:br>
            <a:r>
              <a:rPr lang="en-US" sz="3100" dirty="0" smtClean="0"/>
              <a:t>http://www.mitchzamara.com</a:t>
            </a:r>
            <a:endParaRPr lang="en-US" sz="3100" dirty="0"/>
          </a:p>
        </p:txBody>
      </p:sp>
      <p:pic>
        <p:nvPicPr>
          <p:cNvPr id="1026" name="Picture 2" descr="http://designshack.net/wp-content/uploads/larrybird-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056" b="96944" l="9608" r="90000"/>
                    </a14:imgEffect>
                  </a14:imgLayer>
                </a14:imgProps>
              </a:ext>
              <a:ext uri="{28A0092B-C50C-407E-A947-70E740481C1C}">
                <a14:useLocalDpi xmlns:a14="http://schemas.microsoft.com/office/drawing/2010/main" val="0"/>
              </a:ext>
            </a:extLst>
          </a:blip>
          <a:srcRect/>
          <a:stretch>
            <a:fillRect/>
          </a:stretch>
        </p:blipFill>
        <p:spPr bwMode="auto">
          <a:xfrm>
            <a:off x="3505200" y="2819400"/>
            <a:ext cx="457200" cy="32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0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8800"/>
            <a:ext cx="8407893" cy="838200"/>
          </a:xfrm>
        </p:spPr>
        <p:txBody>
          <a:bodyPr/>
          <a:lstStyle/>
          <a:p>
            <a:pPr marL="45720" indent="0" algn="ctr">
              <a:buNone/>
            </a:pPr>
            <a:r>
              <a:rPr lang="en-US" dirty="0">
                <a:solidFill>
                  <a:schemeClr val="bg1"/>
                </a:solidFill>
              </a:rPr>
              <a:t>https://www.gamasutra.com/salarysurvey2014.pdf</a:t>
            </a:r>
          </a:p>
        </p:txBody>
      </p:sp>
      <p:sp>
        <p:nvSpPr>
          <p:cNvPr id="3" name="Title 2"/>
          <p:cNvSpPr>
            <a:spLocks noGrp="1"/>
          </p:cNvSpPr>
          <p:nvPr>
            <p:ph type="title"/>
          </p:nvPr>
        </p:nvSpPr>
        <p:spPr/>
        <p:txBody>
          <a:bodyPr/>
          <a:lstStyle/>
          <a:p>
            <a:r>
              <a:rPr lang="en-US" dirty="0" smtClean="0"/>
              <a:t>More Salary Info</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2819400"/>
            <a:ext cx="77628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019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Where do designers get their ideas</a:t>
            </a:r>
            <a:r>
              <a:rPr lang="en-US" dirty="0" smtClean="0"/>
              <a:t>?</a:t>
            </a:r>
          </a:p>
          <a:p>
            <a:pPr lvl="1"/>
            <a:r>
              <a:rPr lang="en-US" dirty="0" smtClean="0"/>
              <a:t>Other Games! </a:t>
            </a:r>
          </a:p>
          <a:p>
            <a:pPr lvl="1"/>
            <a:r>
              <a:rPr lang="en-US" dirty="0" smtClean="0"/>
              <a:t>Movies, </a:t>
            </a:r>
            <a:r>
              <a:rPr lang="en-US" dirty="0" err="1" smtClean="0"/>
              <a:t>Tv</a:t>
            </a:r>
            <a:r>
              <a:rPr lang="en-US" dirty="0" smtClean="0"/>
              <a:t>, Books, Comics, etc.. </a:t>
            </a:r>
          </a:p>
          <a:p>
            <a:pPr lvl="1"/>
            <a:r>
              <a:rPr lang="en-US" dirty="0" smtClean="0"/>
              <a:t>A thirst for knowledge.</a:t>
            </a:r>
          </a:p>
          <a:p>
            <a:pPr marL="365760" lvl="1" indent="0">
              <a:buNone/>
            </a:pPr>
            <a:endParaRPr lang="en-US" dirty="0"/>
          </a:p>
          <a:p>
            <a:pPr marL="434340" indent="-342900"/>
            <a:r>
              <a:rPr lang="en-US" dirty="0" smtClean="0"/>
              <a:t>How long do games take from start to release?</a:t>
            </a:r>
          </a:p>
          <a:p>
            <a:pPr marL="708660" lvl="1" indent="-342900"/>
            <a:r>
              <a:rPr lang="en-US" dirty="0" smtClean="0"/>
              <a:t>Depends on the type of game, and the platform its for. </a:t>
            </a:r>
          </a:p>
          <a:p>
            <a:pPr marL="708660" lvl="1" indent="-342900"/>
            <a:r>
              <a:rPr lang="en-US" b="1" dirty="0" smtClean="0"/>
              <a:t>Mobile Games</a:t>
            </a:r>
            <a:r>
              <a:rPr lang="en-US" dirty="0" smtClean="0"/>
              <a:t>: 3-6 months for a small game like Candy Crush. Up to 1 year for a bigger game like Clash of Clans.</a:t>
            </a:r>
          </a:p>
          <a:p>
            <a:pPr marL="708660" lvl="1" indent="-342900"/>
            <a:r>
              <a:rPr lang="en-US" b="1" dirty="0" smtClean="0"/>
              <a:t>Console Games</a:t>
            </a:r>
            <a:r>
              <a:rPr lang="en-US" dirty="0" smtClean="0"/>
              <a:t>: 1-3 years, depending on the team size, and how big the game is. </a:t>
            </a:r>
          </a:p>
          <a:p>
            <a:pPr marL="708660" lvl="1" indent="-342900"/>
            <a:endParaRPr lang="en-US" dirty="0" smtClean="0"/>
          </a:p>
        </p:txBody>
      </p:sp>
      <p:sp>
        <p:nvSpPr>
          <p:cNvPr id="3" name="Title 2"/>
          <p:cNvSpPr>
            <a:spLocks noGrp="1"/>
          </p:cNvSpPr>
          <p:nvPr>
            <p:ph type="title"/>
          </p:nvPr>
        </p:nvSpPr>
        <p:spPr/>
        <p:txBody>
          <a:bodyPr/>
          <a:lstStyle/>
          <a:p>
            <a:r>
              <a:rPr lang="en-US" dirty="0" smtClean="0"/>
              <a:t>Game Design Skills &amp; Questions</a:t>
            </a:r>
            <a:endParaRPr lang="en-US" dirty="0"/>
          </a:p>
        </p:txBody>
      </p:sp>
    </p:spTree>
    <p:extLst>
      <p:ext uri="{BB962C8B-B14F-4D97-AF65-F5344CB8AC3E}">
        <p14:creationId xmlns:p14="http://schemas.microsoft.com/office/powerpoint/2010/main" val="386353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the most enjoyable aspect of this career? </a:t>
            </a:r>
            <a:endParaRPr lang="en-US" dirty="0" smtClean="0"/>
          </a:p>
          <a:p>
            <a:pPr lvl="1"/>
            <a:r>
              <a:rPr lang="en-US" dirty="0" smtClean="0"/>
              <a:t>Making games that millions of people play. </a:t>
            </a:r>
          </a:p>
          <a:p>
            <a:pPr lvl="1"/>
            <a:r>
              <a:rPr lang="en-US" dirty="0" smtClean="0"/>
              <a:t>Talking with fans and players, and seeing their passion for what I made.</a:t>
            </a:r>
          </a:p>
          <a:p>
            <a:pPr lvl="1"/>
            <a:r>
              <a:rPr lang="en-US" dirty="0" smtClean="0"/>
              <a:t>Having a ton of fun.</a:t>
            </a:r>
          </a:p>
          <a:p>
            <a:pPr lvl="1"/>
            <a:endParaRPr lang="en-US" dirty="0"/>
          </a:p>
          <a:p>
            <a:r>
              <a:rPr lang="en-US" dirty="0"/>
              <a:t>What is the most tedious aspect of this career? </a:t>
            </a:r>
            <a:endParaRPr lang="en-US" dirty="0" smtClean="0"/>
          </a:p>
          <a:p>
            <a:pPr lvl="1"/>
            <a:r>
              <a:rPr lang="en-US" dirty="0" smtClean="0"/>
              <a:t>Long hours. 60 hour work weeks are normal. </a:t>
            </a:r>
          </a:p>
          <a:p>
            <a:pPr lvl="2"/>
            <a:r>
              <a:rPr lang="en-US" dirty="0" smtClean="0"/>
              <a:t>“Crunch time” = working on weekends. </a:t>
            </a:r>
          </a:p>
          <a:p>
            <a:pPr lvl="1"/>
            <a:r>
              <a:rPr lang="en-US" dirty="0" smtClean="0"/>
              <a:t>Not always having the say in decisions.</a:t>
            </a:r>
          </a:p>
          <a:p>
            <a:pPr lvl="1"/>
            <a:r>
              <a:rPr lang="en-US" dirty="0" smtClean="0"/>
              <a:t>Not getting to pick what game to make. </a:t>
            </a:r>
          </a:p>
          <a:p>
            <a:pPr lvl="1"/>
            <a:r>
              <a:rPr lang="en-US" dirty="0" smtClean="0"/>
              <a:t>The “Business” side of things. </a:t>
            </a:r>
          </a:p>
        </p:txBody>
      </p:sp>
      <p:sp>
        <p:nvSpPr>
          <p:cNvPr id="3" name="Title 2"/>
          <p:cNvSpPr>
            <a:spLocks noGrp="1"/>
          </p:cNvSpPr>
          <p:nvPr>
            <p:ph type="title"/>
          </p:nvPr>
        </p:nvSpPr>
        <p:spPr/>
        <p:txBody>
          <a:bodyPr/>
          <a:lstStyle/>
          <a:p>
            <a:r>
              <a:rPr lang="en-US" dirty="0"/>
              <a:t>Game Design Skills &amp; Questions</a:t>
            </a:r>
          </a:p>
        </p:txBody>
      </p:sp>
    </p:spTree>
    <p:extLst>
      <p:ext uri="{BB962C8B-B14F-4D97-AF65-F5344CB8AC3E}">
        <p14:creationId xmlns:p14="http://schemas.microsoft.com/office/powerpoint/2010/main" val="44534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500"/>
                                        <p:tgtEl>
                                          <p:spTgt spid="2">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fade">
                                      <p:cBhvr>
                                        <p:cTn id="5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Any other questions?</a:t>
            </a:r>
            <a:endParaRPr lang="en-US" dirty="0"/>
          </a:p>
        </p:txBody>
      </p:sp>
      <p:sp>
        <p:nvSpPr>
          <p:cNvPr id="4" name="Title 1"/>
          <p:cNvSpPr txBox="1">
            <a:spLocks/>
          </p:cNvSpPr>
          <p:nvPr/>
        </p:nvSpPr>
        <p:spPr>
          <a:xfrm>
            <a:off x="1600200" y="2667000"/>
            <a:ext cx="6096000" cy="251459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r"/>
            <a:r>
              <a:rPr lang="en-US" dirty="0" smtClean="0"/>
              <a:t>Mitch </a:t>
            </a:r>
            <a:r>
              <a:rPr lang="en-US" dirty="0" err="1" smtClean="0"/>
              <a:t>Zamara</a:t>
            </a:r>
            <a:r>
              <a:rPr lang="en-US" dirty="0" smtClean="0"/>
              <a:t/>
            </a:r>
            <a:br>
              <a:rPr lang="en-US" dirty="0" smtClean="0"/>
            </a:br>
            <a:r>
              <a:rPr lang="en-US" dirty="0" smtClean="0"/>
              <a:t>Game Designer</a:t>
            </a:r>
            <a:br>
              <a:rPr lang="en-US" dirty="0" smtClean="0"/>
            </a:br>
            <a:r>
              <a:rPr lang="en-US" dirty="0" smtClean="0"/>
              <a:t>@</a:t>
            </a:r>
            <a:r>
              <a:rPr lang="en-US" dirty="0" err="1" smtClean="0"/>
              <a:t>mzamara</a:t>
            </a:r>
            <a:r>
              <a:rPr lang="en-US" dirty="0" smtClean="0"/>
              <a:t/>
            </a:r>
            <a:br>
              <a:rPr lang="en-US" dirty="0" smtClean="0"/>
            </a:br>
            <a:r>
              <a:rPr lang="en-US" sz="2500" dirty="0" smtClean="0"/>
              <a:t>http://www.mitchzamara.com</a:t>
            </a:r>
            <a:endParaRPr lang="en-US" sz="2500" dirty="0"/>
          </a:p>
        </p:txBody>
      </p:sp>
      <p:pic>
        <p:nvPicPr>
          <p:cNvPr id="5" name="Picture 2" descr="http://designshack.net/wp-content/uploads/larrybird-2.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056" b="96944" l="9608" r="90000"/>
                    </a14:imgEffect>
                  </a14:imgLayer>
                </a14:imgProps>
              </a:ext>
              <a:ext uri="{28A0092B-C50C-407E-A947-70E740481C1C}">
                <a14:useLocalDpi xmlns:a14="http://schemas.microsoft.com/office/drawing/2010/main" val="0"/>
              </a:ext>
            </a:extLst>
          </a:blip>
          <a:srcRect/>
          <a:stretch>
            <a:fillRect/>
          </a:stretch>
        </p:blipFill>
        <p:spPr bwMode="auto">
          <a:xfrm>
            <a:off x="4876800" y="4114800"/>
            <a:ext cx="457200" cy="322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251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t>
            </a:r>
            <a:r>
              <a:rPr lang="en-US" dirty="0"/>
              <a:t>the </a:t>
            </a:r>
            <a:r>
              <a:rPr lang="en-US" dirty="0" smtClean="0"/>
              <a:t>Video Game industry </a:t>
            </a:r>
            <a:r>
              <a:rPr lang="en-US" dirty="0"/>
              <a:t>for 9 </a:t>
            </a:r>
            <a:r>
              <a:rPr lang="en-US" dirty="0" smtClean="0"/>
              <a:t>years.</a:t>
            </a:r>
          </a:p>
          <a:p>
            <a:r>
              <a:rPr lang="en-US" dirty="0" smtClean="0"/>
              <a:t>Started as a Game Tester</a:t>
            </a:r>
          </a:p>
          <a:p>
            <a:pPr marL="365760" lvl="1" indent="0">
              <a:buNone/>
            </a:pPr>
            <a:endParaRPr lang="en-US" dirty="0"/>
          </a:p>
        </p:txBody>
      </p:sp>
      <p:sp>
        <p:nvSpPr>
          <p:cNvPr id="3" name="Title 2"/>
          <p:cNvSpPr>
            <a:spLocks noGrp="1"/>
          </p:cNvSpPr>
          <p:nvPr>
            <p:ph type="title"/>
          </p:nvPr>
        </p:nvSpPr>
        <p:spPr/>
        <p:txBody>
          <a:bodyPr/>
          <a:lstStyle/>
          <a:p>
            <a:r>
              <a:rPr lang="en-US" dirty="0" smtClean="0"/>
              <a:t>About Me</a:t>
            </a:r>
            <a:endParaRPr lang="en-US" dirty="0"/>
          </a:p>
        </p:txBody>
      </p:sp>
      <p:pic>
        <p:nvPicPr>
          <p:cNvPr id="2050" name="Picture 2" descr="https://upload.wikimedia.org/wikipedia/commons/thumb/3/3e/Atari_logo_alt.svg/859px-Atari_logo_alt.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590800"/>
            <a:ext cx="701725" cy="8365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en/thumb/d/da/Bandai_Namco_logo.svg/1280px-Bandai_Namco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863" y="2708363"/>
            <a:ext cx="1046937" cy="7189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onsumerbi.com/wp-content/uploads/2015/04/ZyngaLogo2.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40" b="98413" l="17797" r="80169">
                        <a14:foregroundMark x1="26949" y1="69841" x2="26949" y2="69841"/>
                        <a14:foregroundMark x1="33898" y1="71111" x2="33898" y2="71111"/>
                        <a14:foregroundMark x1="46949" y1="70794" x2="46949" y2="70794"/>
                        <a14:foregroundMark x1="58305" y1="69841" x2="58305" y2="69841"/>
                        <a14:foregroundMark x1="74576" y1="67302" x2="74576" y2="67302"/>
                      </a14:backgroundRemoval>
                    </a14:imgEffect>
                  </a14:imgLayer>
                </a14:imgProps>
              </a:ext>
              <a:ext uri="{28A0092B-C50C-407E-A947-70E740481C1C}">
                <a14:useLocalDpi xmlns:a14="http://schemas.microsoft.com/office/drawing/2010/main" val="0"/>
              </a:ext>
            </a:extLst>
          </a:blip>
          <a:srcRect/>
          <a:stretch>
            <a:fillRect/>
          </a:stretch>
        </p:blipFill>
        <p:spPr bwMode="auto">
          <a:xfrm>
            <a:off x="913274" y="3643081"/>
            <a:ext cx="2378548" cy="12699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blogcdn.com/blog.games.com/media/2010/09/vampire-war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181600"/>
            <a:ext cx="1167733" cy="11852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upload.wikimedia.org/wikipedia/en/7/70/Cityville_zyng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1570" y="5147675"/>
            <a:ext cx="1215521" cy="121552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mobilegrowtheurope.com/wp-content/uploads/2015/06/funplus-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1304" y="3906205"/>
            <a:ext cx="2286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http://www.underconsideration.com/brandnew/archives/storm8_logo_detai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4703" y="2438400"/>
            <a:ext cx="1417874" cy="1417874"/>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http://indiegamemag.com/wp-content/uploads/2015/07/NetEase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4776" y="5029200"/>
            <a:ext cx="3017729" cy="113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0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500"/>
                                        <p:tgtEl>
                                          <p:spTgt spid="205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8"/>
                                        </p:tgtEl>
                                        <p:attrNameLst>
                                          <p:attrName>style.visibility</p:attrName>
                                        </p:attrNameLst>
                                      </p:cBhvr>
                                      <p:to>
                                        <p:strVal val="visible"/>
                                      </p:to>
                                    </p:set>
                                    <p:animEffect transition="in" filter="fade">
                                      <p:cBhvr>
                                        <p:cTn id="33" dur="500"/>
                                        <p:tgtEl>
                                          <p:spTgt spid="205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67"/>
                                        </p:tgtEl>
                                        <p:attrNameLst>
                                          <p:attrName>style.visibility</p:attrName>
                                        </p:attrNameLst>
                                      </p:cBhvr>
                                      <p:to>
                                        <p:strVal val="visible"/>
                                      </p:to>
                                    </p:set>
                                    <p:animEffect transition="in" filter="fade">
                                      <p:cBhvr>
                                        <p:cTn id="38" dur="500"/>
                                        <p:tgtEl>
                                          <p:spTgt spid="206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62"/>
                                        </p:tgtEl>
                                        <p:attrNameLst>
                                          <p:attrName>style.visibility</p:attrName>
                                        </p:attrNameLst>
                                      </p:cBhvr>
                                      <p:to>
                                        <p:strVal val="visible"/>
                                      </p:to>
                                    </p:set>
                                    <p:animEffect transition="in" filter="fade">
                                      <p:cBhvr>
                                        <p:cTn id="43" dur="500"/>
                                        <p:tgtEl>
                                          <p:spTgt spid="206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69"/>
                                        </p:tgtEl>
                                        <p:attrNameLst>
                                          <p:attrName>style.visibility</p:attrName>
                                        </p:attrNameLst>
                                      </p:cBhvr>
                                      <p:to>
                                        <p:strVal val="visible"/>
                                      </p:to>
                                    </p:set>
                                    <p:animEffect transition="in" filter="fade">
                                      <p:cBhvr>
                                        <p:cTn id="48" dur="5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633729"/>
          </a:xfrm>
        </p:spPr>
        <p:txBody>
          <a:bodyPr/>
          <a:lstStyle/>
          <a:p>
            <a:r>
              <a:rPr lang="en-US" dirty="0" smtClean="0"/>
              <a:t>I’m in charge of coming up with creative and fun ideas.</a:t>
            </a:r>
          </a:p>
          <a:p>
            <a:r>
              <a:rPr lang="en-US" dirty="0" smtClean="0"/>
              <a:t>I have to figure out how </a:t>
            </a:r>
            <a:r>
              <a:rPr lang="en-US" dirty="0"/>
              <a:t>much items </a:t>
            </a:r>
            <a:r>
              <a:rPr lang="en-US" dirty="0" smtClean="0"/>
              <a:t>cost or how </a:t>
            </a:r>
            <a:r>
              <a:rPr lang="en-US" dirty="0"/>
              <a:t>many coins you get for selling </a:t>
            </a:r>
            <a:r>
              <a:rPr lang="en-US" dirty="0" smtClean="0"/>
              <a:t>something. </a:t>
            </a:r>
          </a:p>
          <a:p>
            <a:r>
              <a:rPr lang="en-US" dirty="0" smtClean="0"/>
              <a:t>I </a:t>
            </a:r>
            <a:r>
              <a:rPr lang="en-US" dirty="0"/>
              <a:t>get to make games fun!</a:t>
            </a:r>
          </a:p>
        </p:txBody>
      </p:sp>
      <p:sp>
        <p:nvSpPr>
          <p:cNvPr id="3" name="Title 2"/>
          <p:cNvSpPr>
            <a:spLocks noGrp="1"/>
          </p:cNvSpPr>
          <p:nvPr>
            <p:ph type="title"/>
          </p:nvPr>
        </p:nvSpPr>
        <p:spPr/>
        <p:txBody>
          <a:bodyPr/>
          <a:lstStyle/>
          <a:p>
            <a:r>
              <a:rPr lang="en-US" dirty="0"/>
              <a:t>So what </a:t>
            </a:r>
            <a:r>
              <a:rPr lang="en-US" dirty="0" smtClean="0"/>
              <a:t>does a </a:t>
            </a:r>
            <a:r>
              <a:rPr lang="en-US" dirty="0"/>
              <a:t>game </a:t>
            </a:r>
            <a:r>
              <a:rPr lang="en-US" dirty="0" smtClean="0"/>
              <a:t>designer Do?</a:t>
            </a:r>
            <a:endParaRPr lang="en-US" dirty="0"/>
          </a:p>
        </p:txBody>
      </p:sp>
      <p:sp>
        <p:nvSpPr>
          <p:cNvPr id="4" name="Content Placeholder 1"/>
          <p:cNvSpPr txBox="1">
            <a:spLocks/>
          </p:cNvSpPr>
          <p:nvPr/>
        </p:nvSpPr>
        <p:spPr>
          <a:xfrm>
            <a:off x="3009900" y="4495800"/>
            <a:ext cx="3124200" cy="12192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Systems Designers</a:t>
            </a:r>
            <a:endParaRPr lang="en-US" dirty="0"/>
          </a:p>
          <a:p>
            <a:r>
              <a:rPr lang="en-US" dirty="0"/>
              <a:t>Content </a:t>
            </a:r>
            <a:r>
              <a:rPr lang="en-US" dirty="0" smtClean="0"/>
              <a:t>Designers</a:t>
            </a:r>
            <a:endParaRPr lang="en-US" dirty="0"/>
          </a:p>
          <a:p>
            <a:r>
              <a:rPr lang="en-US" dirty="0"/>
              <a:t>Level Designers</a:t>
            </a:r>
          </a:p>
        </p:txBody>
      </p:sp>
      <p:sp>
        <p:nvSpPr>
          <p:cNvPr id="7" name="Content Placeholder 1"/>
          <p:cNvSpPr txBox="1">
            <a:spLocks/>
          </p:cNvSpPr>
          <p:nvPr/>
        </p:nvSpPr>
        <p:spPr>
          <a:xfrm>
            <a:off x="2476500" y="3733800"/>
            <a:ext cx="4495800" cy="838200"/>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1800" b="1" dirty="0" smtClean="0"/>
              <a:t>“Game Designer” is a broad term. </a:t>
            </a:r>
          </a:p>
          <a:p>
            <a:pPr marL="45720" indent="0">
              <a:buNone/>
            </a:pPr>
            <a:r>
              <a:rPr lang="en-US" sz="1800" b="1" dirty="0" smtClean="0"/>
              <a:t>It has a few areas of specialization:</a:t>
            </a:r>
          </a:p>
        </p:txBody>
      </p:sp>
    </p:spTree>
    <p:extLst>
      <p:ext uri="{BB962C8B-B14F-4D97-AF65-F5344CB8AC3E}">
        <p14:creationId xmlns:p14="http://schemas.microsoft.com/office/powerpoint/2010/main" val="6836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Systems Designers</a:t>
            </a:r>
            <a:endParaRPr lang="en-US" dirty="0"/>
          </a:p>
        </p:txBody>
      </p:sp>
      <p:pic>
        <p:nvPicPr>
          <p:cNvPr id="3076" name="Picture 4" descr="http://wallpoper.com/images/00/25/66/41/achievements-xbox_00256641.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31264" t="39083" r="31087" b="42770"/>
          <a:stretch/>
        </p:blipFill>
        <p:spPr bwMode="auto">
          <a:xfrm>
            <a:off x="4411249" y="3868455"/>
            <a:ext cx="4392839" cy="119101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ytimg.com/vi/zxMQArisgUQ/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617814"/>
            <a:ext cx="3945468" cy="221932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blizzplanet.com/wp-content/uploads/hearthstone-quests-frame.jpg"/>
          <p:cNvPicPr>
            <a:picLocks noChangeAspect="1" noChangeArrowheads="1"/>
          </p:cNvPicPr>
          <p:nvPr/>
        </p:nvPicPr>
        <p:blipFill rotWithShape="1">
          <a:blip r:embed="rId5">
            <a:extLst>
              <a:ext uri="{28A0092B-C50C-407E-A947-70E740481C1C}">
                <a14:useLocalDpi xmlns:a14="http://schemas.microsoft.com/office/drawing/2010/main" val="0"/>
              </a:ext>
            </a:extLst>
          </a:blip>
          <a:srcRect l="16023" r="18227"/>
          <a:stretch/>
        </p:blipFill>
        <p:spPr bwMode="auto">
          <a:xfrm>
            <a:off x="381000" y="3962400"/>
            <a:ext cx="3945469"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http://www.mariowiki.com/images/thumb/9/94/MushroomMarioKart8.png/200px-MushroomMarioKart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768" y="5141213"/>
            <a:ext cx="1447800" cy="144056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MitchZ\Downloads\Mobile - Candy Crush Saga - Candies.png"/>
          <p:cNvPicPr>
            <a:picLocks noChangeAspect="1" noChangeArrowheads="1"/>
          </p:cNvPicPr>
          <p:nvPr/>
        </p:nvPicPr>
        <p:blipFill rotWithShape="1">
          <a:blip r:embed="rId7">
            <a:extLst>
              <a:ext uri="{28A0092B-C50C-407E-A947-70E740481C1C}">
                <a14:useLocalDpi xmlns:a14="http://schemas.microsoft.com/office/drawing/2010/main" val="0"/>
              </a:ext>
            </a:extLst>
          </a:blip>
          <a:srcRect l="1" t="52280" r="61690" b="18250"/>
          <a:stretch/>
        </p:blipFill>
        <p:spPr bwMode="auto">
          <a:xfrm>
            <a:off x="5159868" y="1716457"/>
            <a:ext cx="2895600" cy="2277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3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fade">
                                      <p:cBhvr>
                                        <p:cTn id="7" dur="500"/>
                                        <p:tgtEl>
                                          <p:spTgt spid="30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92"/>
                                        </p:tgtEl>
                                        <p:attrNameLst>
                                          <p:attrName>style.visibility</p:attrName>
                                        </p:attrNameLst>
                                      </p:cBhvr>
                                      <p:to>
                                        <p:strVal val="visible"/>
                                      </p:to>
                                    </p:set>
                                    <p:animEffect transition="in" filter="fade">
                                      <p:cBhvr>
                                        <p:cTn id="22" dur="500"/>
                                        <p:tgtEl>
                                          <p:spTgt spid="30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9"/>
                                        </p:tgtEl>
                                        <p:attrNameLst>
                                          <p:attrName>style.visibility</p:attrName>
                                        </p:attrNameLst>
                                      </p:cBhvr>
                                      <p:to>
                                        <p:strVal val="visible"/>
                                      </p:to>
                                    </p:set>
                                    <p:animEffect transition="in" filter="fade">
                                      <p:cBhvr>
                                        <p:cTn id="27"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Content Designers</a:t>
            </a:r>
            <a:endParaRPr lang="en-US" dirty="0"/>
          </a:p>
        </p:txBody>
      </p:sp>
      <p:pic>
        <p:nvPicPr>
          <p:cNvPr id="4" name="Picture 2" descr="http://www.squarefree.com/blogimages/wowQuest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2556742" cy="35623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medievalcollectibles.com/images/Product/large/MC-YC-719B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581400"/>
            <a:ext cx="30289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sumthing.com/blog/wp-content/uploads/2015/04/portal2-presale-554x3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658" y="2057400"/>
            <a:ext cx="402593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49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Level </a:t>
            </a:r>
            <a:r>
              <a:rPr lang="en-US" dirty="0" smtClean="0"/>
              <a:t>Designers</a:t>
            </a:r>
            <a:endParaRPr lang="en-US" dirty="0"/>
          </a:p>
        </p:txBody>
      </p:sp>
      <p:pic>
        <p:nvPicPr>
          <p:cNvPr id="5122" name="Picture 2" descr="http://www.eonline.com/eol_images/Entire_Site/2013520/rs_560x415-130620152330-1024.CandyCrush3.mh.06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714487"/>
            <a:ext cx="3657600" cy="27105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ermariomaker.nintendo.com/assets/img/mario-make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11" t="8344" r="6316" b="7745"/>
          <a:stretch/>
        </p:blipFill>
        <p:spPr bwMode="auto">
          <a:xfrm>
            <a:off x="414262" y="4876800"/>
            <a:ext cx="2123921" cy="15066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media-cache-ak0.pinimg.com/736x/f3/d8/60/f3d860d085ffc1ddb42ee1f8feee1ad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676400"/>
            <a:ext cx="3845994" cy="274863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media.gamerevolution.com/images/galleries/1835/WiiU_SuperMarioMaker_course_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875756"/>
            <a:ext cx="5943600" cy="160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26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par>
                                <p:cTn id="18" presetID="10" presetClass="entr" presetSubtype="0" fill="hold" nodeType="withEffect">
                                  <p:stCondLst>
                                    <p:cond delay="0"/>
                                  </p:stCondLst>
                                  <p:childTnLst>
                                    <p:set>
                                      <p:cBhvr>
                                        <p:cTn id="19" dur="1" fill="hold">
                                          <p:stCondLst>
                                            <p:cond delay="0"/>
                                          </p:stCondLst>
                                        </p:cTn>
                                        <p:tgtEl>
                                          <p:spTgt spid="5130"/>
                                        </p:tgtEl>
                                        <p:attrNameLst>
                                          <p:attrName>style.visibility</p:attrName>
                                        </p:attrNameLst>
                                      </p:cBhvr>
                                      <p:to>
                                        <p:strVal val="visible"/>
                                      </p:to>
                                    </p:set>
                                    <p:animEffect transition="in" filter="fade">
                                      <p:cBhvr>
                                        <p:cTn id="20"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Game Development – Team Roles</a:t>
            </a:r>
            <a:endParaRPr lang="en-US" dirty="0"/>
          </a:p>
        </p:txBody>
      </p:sp>
      <p:sp>
        <p:nvSpPr>
          <p:cNvPr id="6" name="Rectangle 5"/>
          <p:cNvSpPr/>
          <p:nvPr/>
        </p:nvSpPr>
        <p:spPr>
          <a:xfrm>
            <a:off x="524992" y="1828800"/>
            <a:ext cx="8085608" cy="1477328"/>
          </a:xfrm>
          <a:prstGeom prst="rect">
            <a:avLst/>
          </a:prstGeom>
        </p:spPr>
        <p:txBody>
          <a:bodyPr wrap="square">
            <a:spAutoFit/>
          </a:bodyPr>
          <a:lstStyle/>
          <a:p>
            <a:r>
              <a:rPr lang="en-US" b="1" u="sng" dirty="0" smtClean="0"/>
              <a:t>Game Designers</a:t>
            </a:r>
          </a:p>
          <a:p>
            <a:pPr marL="285750" indent="-285750">
              <a:buFont typeface="Arial" panose="020B0604020202020204" pitchFamily="34" charset="0"/>
              <a:buChar char="•"/>
            </a:pPr>
            <a:r>
              <a:rPr lang="en-US" dirty="0" smtClean="0"/>
              <a:t>We make the fun! We're the architect that comes up with the blueprint for the game.</a:t>
            </a:r>
          </a:p>
          <a:p>
            <a:pPr marL="285750" indent="-285750">
              <a:buFont typeface="Arial" panose="020B0604020202020204" pitchFamily="34" charset="0"/>
              <a:buChar char="•"/>
            </a:pPr>
            <a:r>
              <a:rPr lang="en-US" b="1" u="sng" dirty="0" smtClean="0"/>
              <a:t>Degree</a:t>
            </a:r>
            <a:r>
              <a:rPr lang="en-US" dirty="0" smtClean="0"/>
              <a:t>: Game Design</a:t>
            </a:r>
            <a:endParaRPr lang="en-US" dirty="0"/>
          </a:p>
          <a:p>
            <a:pPr marL="285750" indent="-285750">
              <a:buFont typeface="Arial" panose="020B0604020202020204" pitchFamily="34" charset="0"/>
              <a:buChar char="•"/>
            </a:pPr>
            <a:r>
              <a:rPr lang="en-US" b="1" u="sng" dirty="0" smtClean="0"/>
              <a:t>Average Salary</a:t>
            </a:r>
            <a:r>
              <a:rPr lang="en-US" dirty="0" smtClean="0"/>
              <a:t>: $73,864</a:t>
            </a:r>
            <a:endParaRPr lang="en-US" dirty="0"/>
          </a:p>
        </p:txBody>
      </p:sp>
      <p:sp>
        <p:nvSpPr>
          <p:cNvPr id="10" name="Rectangle 9"/>
          <p:cNvSpPr/>
          <p:nvPr/>
        </p:nvSpPr>
        <p:spPr>
          <a:xfrm>
            <a:off x="524992" y="4572000"/>
            <a:ext cx="8085608" cy="1477328"/>
          </a:xfrm>
          <a:prstGeom prst="rect">
            <a:avLst/>
          </a:prstGeom>
        </p:spPr>
        <p:txBody>
          <a:bodyPr wrap="square">
            <a:spAutoFit/>
          </a:bodyPr>
          <a:lstStyle/>
          <a:p>
            <a:r>
              <a:rPr lang="en-US" b="1" u="sng" dirty="0" smtClean="0"/>
              <a:t>Artists / Animators</a:t>
            </a:r>
          </a:p>
          <a:p>
            <a:pPr marL="285750" indent="-285750">
              <a:buFont typeface="Arial" panose="020B0604020202020204" pitchFamily="34" charset="0"/>
              <a:buChar char="•"/>
            </a:pPr>
            <a:r>
              <a:rPr lang="en-US" dirty="0" smtClean="0"/>
              <a:t>Create all the art for a game. Drawing or animating characters, designing the menu's, the backgrounds, etc...</a:t>
            </a:r>
          </a:p>
          <a:p>
            <a:pPr marL="285750" indent="-285750">
              <a:buFont typeface="Arial" panose="020B0604020202020204" pitchFamily="34" charset="0"/>
              <a:buChar char="•"/>
            </a:pPr>
            <a:r>
              <a:rPr lang="en-US" b="1" u="sng" dirty="0" smtClean="0"/>
              <a:t>Degree:</a:t>
            </a:r>
            <a:r>
              <a:rPr lang="en-US" b="1" dirty="0" smtClean="0"/>
              <a:t> </a:t>
            </a:r>
            <a:r>
              <a:rPr lang="en-US" dirty="0" smtClean="0"/>
              <a:t>Fine Arts.</a:t>
            </a:r>
            <a:endParaRPr lang="en-US" b="1" u="sng" dirty="0"/>
          </a:p>
          <a:p>
            <a:pPr marL="285750" indent="-285750">
              <a:buFont typeface="Arial" panose="020B0604020202020204" pitchFamily="34" charset="0"/>
              <a:buChar char="•"/>
            </a:pPr>
            <a:r>
              <a:rPr lang="en-US" b="1" u="sng" dirty="0" smtClean="0"/>
              <a:t>Average Salary: </a:t>
            </a:r>
            <a:r>
              <a:rPr lang="en-US" dirty="0" smtClean="0"/>
              <a:t>$74,349</a:t>
            </a:r>
            <a:endParaRPr lang="en-US" dirty="0"/>
          </a:p>
        </p:txBody>
      </p:sp>
    </p:spTree>
    <p:extLst>
      <p:ext uri="{BB962C8B-B14F-4D97-AF65-F5344CB8AC3E}">
        <p14:creationId xmlns:p14="http://schemas.microsoft.com/office/powerpoint/2010/main" val="59005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Game Development – Team Roles</a:t>
            </a:r>
            <a:endParaRPr lang="en-US" dirty="0"/>
          </a:p>
        </p:txBody>
      </p:sp>
      <p:sp>
        <p:nvSpPr>
          <p:cNvPr id="6" name="Rectangle 5"/>
          <p:cNvSpPr/>
          <p:nvPr/>
        </p:nvSpPr>
        <p:spPr>
          <a:xfrm>
            <a:off x="524992" y="1828800"/>
            <a:ext cx="8085608" cy="1754326"/>
          </a:xfrm>
          <a:prstGeom prst="rect">
            <a:avLst/>
          </a:prstGeom>
        </p:spPr>
        <p:txBody>
          <a:bodyPr wrap="square">
            <a:spAutoFit/>
          </a:bodyPr>
          <a:lstStyle/>
          <a:p>
            <a:r>
              <a:rPr lang="en-US" b="1" u="sng" dirty="0" smtClean="0"/>
              <a:t>Programmers / Engineers</a:t>
            </a:r>
          </a:p>
          <a:p>
            <a:pPr marL="285750" indent="-285750">
              <a:buFont typeface="Arial" panose="020B0604020202020204" pitchFamily="34" charset="0"/>
              <a:buChar char="•"/>
            </a:pPr>
            <a:r>
              <a:rPr lang="en-US" dirty="0" smtClean="0"/>
              <a:t>They program the game by writing code. Code is a set of instructions that tell a computer or game console what to show on the screen, and what to do when you press buttons.</a:t>
            </a:r>
          </a:p>
          <a:p>
            <a:pPr marL="285750" indent="-285750">
              <a:buFont typeface="Arial" panose="020B0604020202020204" pitchFamily="34" charset="0"/>
              <a:buChar char="•"/>
            </a:pPr>
            <a:r>
              <a:rPr lang="en-US" b="1" u="sng" dirty="0" smtClean="0"/>
              <a:t>Degree:</a:t>
            </a:r>
            <a:r>
              <a:rPr lang="en-US" dirty="0" smtClean="0"/>
              <a:t> Computer Science </a:t>
            </a:r>
          </a:p>
          <a:p>
            <a:pPr marL="285750" indent="-285750">
              <a:buFont typeface="Arial" panose="020B0604020202020204" pitchFamily="34" charset="0"/>
              <a:buChar char="•"/>
            </a:pPr>
            <a:r>
              <a:rPr lang="en-US" b="1" u="sng" dirty="0" smtClean="0"/>
              <a:t>Average Salary</a:t>
            </a:r>
            <a:r>
              <a:rPr lang="en-US" dirty="0" smtClean="0"/>
              <a:t>: $93,251</a:t>
            </a:r>
            <a:endParaRPr lang="en-US" dirty="0"/>
          </a:p>
        </p:txBody>
      </p:sp>
      <p:sp>
        <p:nvSpPr>
          <p:cNvPr id="10" name="Rectangle 9"/>
          <p:cNvSpPr/>
          <p:nvPr/>
        </p:nvSpPr>
        <p:spPr>
          <a:xfrm>
            <a:off x="524992" y="4572000"/>
            <a:ext cx="8085608" cy="1754326"/>
          </a:xfrm>
          <a:prstGeom prst="rect">
            <a:avLst/>
          </a:prstGeom>
        </p:spPr>
        <p:txBody>
          <a:bodyPr wrap="square">
            <a:spAutoFit/>
          </a:bodyPr>
          <a:lstStyle/>
          <a:p>
            <a:r>
              <a:rPr lang="en-US" b="1" u="sng" dirty="0" smtClean="0"/>
              <a:t>Product Managers / Business</a:t>
            </a:r>
          </a:p>
          <a:p>
            <a:pPr marL="285750" indent="-285750">
              <a:buFont typeface="Arial" panose="020B0604020202020204" pitchFamily="34" charset="0"/>
              <a:buChar char="•"/>
            </a:pPr>
            <a:r>
              <a:rPr lang="en-US" dirty="0" smtClean="0"/>
              <a:t>They're the business people that are in charge of making sure the game makes money. Ever paid for DLC? Bought an extra life in Candy Crush? They are the ones who usually come up with how much those things cost. </a:t>
            </a:r>
          </a:p>
          <a:p>
            <a:pPr marL="285750" indent="-285750">
              <a:buFont typeface="Arial" panose="020B0604020202020204" pitchFamily="34" charset="0"/>
              <a:buChar char="•"/>
            </a:pPr>
            <a:r>
              <a:rPr lang="en-US" b="1" u="sng" dirty="0" smtClean="0"/>
              <a:t>Degree</a:t>
            </a:r>
            <a:r>
              <a:rPr lang="en-US" dirty="0" smtClean="0"/>
              <a:t>: Business, MBA</a:t>
            </a:r>
          </a:p>
          <a:p>
            <a:pPr marL="285750" indent="-285750">
              <a:buFont typeface="Arial" panose="020B0604020202020204" pitchFamily="34" charset="0"/>
              <a:buChar char="•"/>
            </a:pPr>
            <a:r>
              <a:rPr lang="en-US" b="1" u="sng" dirty="0" smtClean="0"/>
              <a:t>Average Salary</a:t>
            </a:r>
            <a:r>
              <a:rPr lang="en-US" dirty="0" smtClean="0"/>
              <a:t>: </a:t>
            </a:r>
            <a:r>
              <a:rPr lang="en-US" b="1" dirty="0" smtClean="0"/>
              <a:t>$73,500</a:t>
            </a:r>
            <a:endParaRPr lang="en-US" b="1" dirty="0"/>
          </a:p>
        </p:txBody>
      </p:sp>
    </p:spTree>
    <p:extLst>
      <p:ext uri="{BB962C8B-B14F-4D97-AF65-F5344CB8AC3E}">
        <p14:creationId xmlns:p14="http://schemas.microsoft.com/office/powerpoint/2010/main" val="199680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Game Development – Team Roles</a:t>
            </a:r>
            <a:endParaRPr lang="en-US" dirty="0"/>
          </a:p>
        </p:txBody>
      </p:sp>
      <p:sp>
        <p:nvSpPr>
          <p:cNvPr id="6" name="Rectangle 5"/>
          <p:cNvSpPr/>
          <p:nvPr/>
        </p:nvSpPr>
        <p:spPr>
          <a:xfrm>
            <a:off x="524992" y="1828800"/>
            <a:ext cx="8085608" cy="1754326"/>
          </a:xfrm>
          <a:prstGeom prst="rect">
            <a:avLst/>
          </a:prstGeom>
        </p:spPr>
        <p:txBody>
          <a:bodyPr wrap="square">
            <a:spAutoFit/>
          </a:bodyPr>
          <a:lstStyle/>
          <a:p>
            <a:r>
              <a:rPr lang="en-US" b="1" u="sng" dirty="0" smtClean="0"/>
              <a:t>Producers / Project Managers</a:t>
            </a:r>
          </a:p>
          <a:p>
            <a:pPr marL="285750" indent="-285750">
              <a:buFont typeface="Arial" panose="020B0604020202020204" pitchFamily="34" charset="0"/>
              <a:buChar char="•"/>
            </a:pPr>
            <a:r>
              <a:rPr lang="en-US" dirty="0" smtClean="0"/>
              <a:t>They're in charge of making sure everything goes according to schedule. They also help with communication, so everyone knows what the rest of the team is doing. </a:t>
            </a:r>
          </a:p>
          <a:p>
            <a:pPr marL="285750" indent="-285750">
              <a:buFont typeface="Arial" panose="020B0604020202020204" pitchFamily="34" charset="0"/>
              <a:buChar char="•"/>
            </a:pPr>
            <a:r>
              <a:rPr lang="en-US" b="1" u="sng" dirty="0" smtClean="0"/>
              <a:t>Degree</a:t>
            </a:r>
            <a:r>
              <a:rPr lang="en-US" dirty="0" smtClean="0"/>
              <a:t>: Project Management, PMP Certification, MBA</a:t>
            </a:r>
            <a:endParaRPr lang="en-US" dirty="0"/>
          </a:p>
          <a:p>
            <a:pPr marL="285750" indent="-285750">
              <a:buFont typeface="Arial" panose="020B0604020202020204" pitchFamily="34" charset="0"/>
              <a:buChar char="•"/>
            </a:pPr>
            <a:r>
              <a:rPr lang="en-US" b="1" u="sng" dirty="0" smtClean="0"/>
              <a:t>Average Salary</a:t>
            </a:r>
            <a:r>
              <a:rPr lang="en-US" dirty="0" smtClean="0"/>
              <a:t>: $82,286 </a:t>
            </a:r>
            <a:endParaRPr lang="en-US" dirty="0"/>
          </a:p>
        </p:txBody>
      </p:sp>
      <p:sp>
        <p:nvSpPr>
          <p:cNvPr id="10" name="Rectangle 9"/>
          <p:cNvSpPr/>
          <p:nvPr/>
        </p:nvSpPr>
        <p:spPr>
          <a:xfrm>
            <a:off x="524992" y="4572000"/>
            <a:ext cx="8085608" cy="2031325"/>
          </a:xfrm>
          <a:prstGeom prst="rect">
            <a:avLst/>
          </a:prstGeom>
        </p:spPr>
        <p:txBody>
          <a:bodyPr wrap="square">
            <a:spAutoFit/>
          </a:bodyPr>
          <a:lstStyle/>
          <a:p>
            <a:r>
              <a:rPr lang="en-US" b="1" u="sng" dirty="0" smtClean="0"/>
              <a:t>QA Testers</a:t>
            </a:r>
          </a:p>
          <a:p>
            <a:pPr marL="285750" indent="-285750">
              <a:buFont typeface="Arial" panose="020B0604020202020204" pitchFamily="34" charset="0"/>
              <a:buChar char="•"/>
            </a:pPr>
            <a:r>
              <a:rPr lang="en-US" dirty="0" smtClean="0"/>
              <a:t>The ‘mailroom’ of the videogame industry. You are paid to test games, and find problems (bugs). You do not have any say over what game you test. You might be hoping to test the next Halo, but end up testing the new Barbie Horse Adventure!</a:t>
            </a:r>
          </a:p>
          <a:p>
            <a:pPr marL="285750" indent="-285750">
              <a:buFont typeface="Arial" panose="020B0604020202020204" pitchFamily="34" charset="0"/>
              <a:buChar char="•"/>
            </a:pPr>
            <a:r>
              <a:rPr lang="en-US" b="1" u="sng" dirty="0" smtClean="0"/>
              <a:t>Degree</a:t>
            </a:r>
            <a:r>
              <a:rPr lang="en-US" dirty="0" smtClean="0"/>
              <a:t>: Not needed</a:t>
            </a:r>
            <a:endParaRPr lang="en-US" dirty="0"/>
          </a:p>
          <a:p>
            <a:pPr marL="285750" indent="-285750">
              <a:buFont typeface="Arial" panose="020B0604020202020204" pitchFamily="34" charset="0"/>
              <a:buChar char="•"/>
            </a:pPr>
            <a:r>
              <a:rPr lang="en-US" b="1" u="sng" dirty="0" smtClean="0"/>
              <a:t>Average Salary</a:t>
            </a:r>
            <a:r>
              <a:rPr lang="en-US" dirty="0" smtClean="0"/>
              <a:t>: $54,833</a:t>
            </a:r>
            <a:endParaRPr lang="en-US" dirty="0"/>
          </a:p>
        </p:txBody>
      </p:sp>
    </p:spTree>
    <p:extLst>
      <p:ext uri="{BB962C8B-B14F-4D97-AF65-F5344CB8AC3E}">
        <p14:creationId xmlns:p14="http://schemas.microsoft.com/office/powerpoint/2010/main" val="121195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484</TotalTime>
  <Words>517</Words>
  <Application>Microsoft Office PowerPoint</Application>
  <PresentationFormat>On-screen Show (4:3)</PresentationFormat>
  <Paragraphs>69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Grid</vt:lpstr>
      <vt:lpstr>Mitch Zamara Game Designer @mzamara http://www.mitchzamara.com</vt:lpstr>
      <vt:lpstr>About Me</vt:lpstr>
      <vt:lpstr>So what does a game designer Do?</vt:lpstr>
      <vt:lpstr>Systems Designers</vt:lpstr>
      <vt:lpstr>Content Designers</vt:lpstr>
      <vt:lpstr>Level Designers</vt:lpstr>
      <vt:lpstr>Game Development – Team Roles</vt:lpstr>
      <vt:lpstr>Game Development – Team Roles</vt:lpstr>
      <vt:lpstr>Game Development – Team Roles</vt:lpstr>
      <vt:lpstr>More Salary Info</vt:lpstr>
      <vt:lpstr>Game Design Skills &amp; Questions</vt:lpstr>
      <vt:lpstr>Game Design Skills &amp; Questions</vt:lpstr>
      <vt:lpstr>Any other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Mitch Zamara Game Designer @mzamara http://www.mitchzamara.com</dc:title>
  <dc:creator>MitchZ</dc:creator>
  <cp:lastModifiedBy>MitchZ</cp:lastModifiedBy>
  <cp:revision>12</cp:revision>
  <dcterms:created xsi:type="dcterms:W3CDTF">2015-11-20T11:56:25Z</dcterms:created>
  <dcterms:modified xsi:type="dcterms:W3CDTF">2015-11-20T20:01:03Z</dcterms:modified>
</cp:coreProperties>
</file>