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13"/>
  </p:notesMasterIdLst>
  <p:sldIdLst>
    <p:sldId id="256" r:id="rId2"/>
    <p:sldId id="268" r:id="rId3"/>
    <p:sldId id="272" r:id="rId4"/>
    <p:sldId id="258" r:id="rId5"/>
    <p:sldId id="276" r:id="rId6"/>
    <p:sldId id="279" r:id="rId7"/>
    <p:sldId id="281" r:id="rId8"/>
    <p:sldId id="280" r:id="rId9"/>
    <p:sldId id="278" r:id="rId10"/>
    <p:sldId id="267" r:id="rId11"/>
    <p:sldId id="269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9927" autoAdjust="0"/>
  </p:normalViewPr>
  <p:slideViewPr>
    <p:cSldViewPr snapToGrid="0">
      <p:cViewPr varScale="1">
        <p:scale>
          <a:sx n="68" d="100"/>
          <a:sy n="68" d="100"/>
        </p:scale>
        <p:origin x="5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4D380D5-A1A5-4FF7-B708-1906629F170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C0BBA72-7127-4316-A7C8-1D883E965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19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do we call it personal finance?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BBA72-7127-4316-A7C8-1D883E965B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1745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BBA72-7127-4316-A7C8-1D883E965B0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514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BBA72-7127-4316-A7C8-1D883E965B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803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BBA72-7127-4316-A7C8-1D883E965B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98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A loan is not a gift.  They’re only giving you money because they expect more back in return.</a:t>
            </a:r>
          </a:p>
          <a:p>
            <a:r>
              <a:rPr lang="en-US" baseline="0" dirty="0" smtClean="0"/>
              <a:t>Where to get a loan is often dictated by what type of loan you want.</a:t>
            </a:r>
          </a:p>
          <a:p>
            <a:r>
              <a:rPr lang="en-US" baseline="0" dirty="0" smtClean="0"/>
              <a:t>Shop around and look for the best terms.</a:t>
            </a:r>
          </a:p>
          <a:p>
            <a:r>
              <a:rPr lang="en-US" baseline="0" dirty="0" smtClean="0"/>
              <a:t>Get comfortable with the terminology and the process before you apply.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BBA72-7127-4316-A7C8-1D883E965B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705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Need</a:t>
            </a:r>
            <a:r>
              <a:rPr lang="en-US" baseline="0" dirty="0" smtClean="0"/>
              <a:t> to establish credit before you can take out larger sums.  Start with a small credit card.  Maybe a car loan.</a:t>
            </a:r>
            <a:endParaRPr lang="en-US" dirty="0" smtClean="0"/>
          </a:p>
          <a:p>
            <a:r>
              <a:rPr lang="en-US" dirty="0" smtClean="0"/>
              <a:t>They’re going to loan the most money to the people</a:t>
            </a:r>
            <a:r>
              <a:rPr lang="en-US" baseline="0" dirty="0" smtClean="0"/>
              <a:t> who don’t need it.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Sources:</a:t>
            </a:r>
          </a:p>
          <a:p>
            <a:r>
              <a:rPr lang="en-US" dirty="0" smtClean="0"/>
              <a:t>Credit</a:t>
            </a:r>
            <a:r>
              <a:rPr lang="en-US" baseline="0" dirty="0" smtClean="0"/>
              <a:t> Karma</a:t>
            </a:r>
          </a:p>
          <a:p>
            <a:r>
              <a:rPr lang="en-US" baseline="0" dirty="0" err="1" smtClean="0"/>
              <a:t>Creditwise</a:t>
            </a:r>
            <a:endParaRPr lang="en-US" baseline="0" dirty="0" smtClean="0"/>
          </a:p>
          <a:p>
            <a:r>
              <a:rPr lang="en-US" baseline="0" dirty="0" smtClean="0"/>
              <a:t>Annualcreditreport.com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BBA72-7127-4316-A7C8-1D883E965B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26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Keep DTI below 30%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BBA72-7127-4316-A7C8-1D883E965B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76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go</a:t>
            </a:r>
            <a:r>
              <a:rPr lang="en-US" baseline="0" dirty="0" smtClean="0"/>
              <a:t> to the bank?</a:t>
            </a:r>
          </a:p>
          <a:p>
            <a:endParaRPr lang="en-US" baseline="0" dirty="0" smtClean="0"/>
          </a:p>
          <a:p>
            <a:r>
              <a:rPr lang="en-US" dirty="0" smtClean="0"/>
              <a:t>To keep your money safe</a:t>
            </a:r>
          </a:p>
          <a:p>
            <a:r>
              <a:rPr lang="en-US" dirty="0" smtClean="0"/>
              <a:t>To grow your money</a:t>
            </a:r>
          </a:p>
          <a:p>
            <a:r>
              <a:rPr lang="en-US" dirty="0" smtClean="0"/>
              <a:t>To borrow money</a:t>
            </a:r>
          </a:p>
          <a:p>
            <a:r>
              <a:rPr lang="en-US" dirty="0" smtClean="0"/>
              <a:t>Lollipops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BBA72-7127-4316-A7C8-1D883E965B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168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Drive up</a:t>
            </a:r>
            <a:r>
              <a:rPr lang="en-US" baseline="0" dirty="0" smtClean="0"/>
              <a:t> teller windows are things of the past.</a:t>
            </a:r>
          </a:p>
          <a:p>
            <a:r>
              <a:rPr lang="en-US" baseline="0" dirty="0" smtClean="0"/>
              <a:t>Free lollipops and dog treats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BBA72-7127-4316-A7C8-1D883E965B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5311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What’s your best investment?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BBA72-7127-4316-A7C8-1D883E965B0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09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3B30-A8B7-4068-B54E-3E574E4B916A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BFCA-0902-4658-AE74-86ED299FB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036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3B30-A8B7-4068-B54E-3E574E4B916A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BFCA-0902-4658-AE74-86ED299FB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278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3B30-A8B7-4068-B54E-3E574E4B916A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BFCA-0902-4658-AE74-86ED299FB7F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99326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3B30-A8B7-4068-B54E-3E574E4B916A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BFCA-0902-4658-AE74-86ED299FB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5589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3B30-A8B7-4068-B54E-3E574E4B916A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BFCA-0902-4658-AE74-86ED299FB7F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84231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3B30-A8B7-4068-B54E-3E574E4B916A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BFCA-0902-4658-AE74-86ED299FB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915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3B30-A8B7-4068-B54E-3E574E4B916A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BFCA-0902-4658-AE74-86ED299FB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6166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3B30-A8B7-4068-B54E-3E574E4B916A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BFCA-0902-4658-AE74-86ED299FB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40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3B30-A8B7-4068-B54E-3E574E4B916A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BFCA-0902-4658-AE74-86ED299FB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611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3B30-A8B7-4068-B54E-3E574E4B916A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BFCA-0902-4658-AE74-86ED299FB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859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3B30-A8B7-4068-B54E-3E574E4B916A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BFCA-0902-4658-AE74-86ED299FB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8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3B30-A8B7-4068-B54E-3E574E4B916A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BFCA-0902-4658-AE74-86ED299FB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990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3B30-A8B7-4068-B54E-3E574E4B916A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BFCA-0902-4658-AE74-86ED299FB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75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3B30-A8B7-4068-B54E-3E574E4B916A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BFCA-0902-4658-AE74-86ED299FB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962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3B30-A8B7-4068-B54E-3E574E4B916A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BFCA-0902-4658-AE74-86ED299FB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3B30-A8B7-4068-B54E-3E574E4B916A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BFCA-0902-4658-AE74-86ED299FB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39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83B30-A8B7-4068-B54E-3E574E4B916A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66DBFCA-0902-4658-AE74-86ED299FB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05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0267" y="2404534"/>
            <a:ext cx="9223026" cy="1646299"/>
          </a:xfrm>
        </p:spPr>
        <p:txBody>
          <a:bodyPr/>
          <a:lstStyle/>
          <a:p>
            <a:r>
              <a:rPr lang="en-US" dirty="0" smtClean="0"/>
              <a:t>Tyra, Elizabeth and Ernie: Let’s talk about banks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8156225" cy="1096899"/>
          </a:xfrm>
        </p:spPr>
        <p:txBody>
          <a:bodyPr/>
          <a:lstStyle/>
          <a:p>
            <a:r>
              <a:rPr lang="en-US" dirty="0" smtClean="0"/>
              <a:t>By Patrick Leonard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24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4178"/>
            <a:ext cx="8596668" cy="975242"/>
          </a:xfrm>
        </p:spPr>
        <p:txBody>
          <a:bodyPr>
            <a:normAutofit/>
          </a:bodyPr>
          <a:lstStyle/>
          <a:p>
            <a:r>
              <a:rPr lang="en-US" sz="5400" dirty="0" smtClean="0"/>
              <a:t>Your Best Investment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70185"/>
            <a:ext cx="4609774" cy="4271177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800" dirty="0" smtClean="0"/>
              <a:t>Stay in school</a:t>
            </a:r>
          </a:p>
          <a:p>
            <a:pPr>
              <a:spcAft>
                <a:spcPts val="1200"/>
              </a:spcAft>
            </a:pPr>
            <a:r>
              <a:rPr lang="en-US" sz="2800" dirty="0" smtClean="0"/>
              <a:t>Go to college</a:t>
            </a:r>
          </a:p>
          <a:p>
            <a:pPr>
              <a:spcAft>
                <a:spcPts val="1200"/>
              </a:spcAft>
            </a:pPr>
            <a:r>
              <a:rPr lang="en-US" sz="2800" dirty="0" smtClean="0"/>
              <a:t>Get a graduate degree</a:t>
            </a:r>
          </a:p>
          <a:p>
            <a:pPr>
              <a:spcAft>
                <a:spcPts val="1200"/>
              </a:spcAft>
            </a:pPr>
            <a:r>
              <a:rPr lang="en-US" sz="2800" dirty="0" smtClean="0"/>
              <a:t>Learn all you can</a:t>
            </a:r>
          </a:p>
          <a:p>
            <a:pPr>
              <a:spcAft>
                <a:spcPts val="1200"/>
              </a:spcAft>
            </a:pPr>
            <a:r>
              <a:rPr lang="en-US" sz="2800" dirty="0" smtClean="0"/>
              <a:t>Earn more money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96" y="4145507"/>
            <a:ext cx="1750158" cy="242116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738" y="1147111"/>
            <a:ext cx="3505199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33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9379" y="2269068"/>
            <a:ext cx="8596668" cy="1320800"/>
          </a:xfrm>
        </p:spPr>
        <p:txBody>
          <a:bodyPr>
            <a:normAutofit/>
          </a:bodyPr>
          <a:lstStyle/>
          <a:p>
            <a:r>
              <a:rPr lang="en-US" sz="7200" b="1" dirty="0" smtClean="0"/>
              <a:t>THANK YOU!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77357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83823"/>
            <a:ext cx="8596668" cy="13208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About Me: Patrick Leonard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94933"/>
            <a:ext cx="8596668" cy="4246429"/>
          </a:xfrm>
        </p:spPr>
        <p:txBody>
          <a:bodyPr>
            <a:normAutofit lnSpcReduction="10000"/>
          </a:bodyPr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800" dirty="0" smtClean="0"/>
              <a:t>Live outside of Kansas City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800" dirty="0" smtClean="0"/>
              <a:t>Have two amazing daughters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800" dirty="0" smtClean="0"/>
              <a:t>Have worked for software companies and a bank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800" dirty="0"/>
              <a:t>Lead a team of project </a:t>
            </a:r>
            <a:r>
              <a:rPr lang="en-US" sz="2800" dirty="0" smtClean="0"/>
              <a:t>managers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800" dirty="0" smtClean="0"/>
              <a:t>Really enjoy personal finance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09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267" y="124178"/>
            <a:ext cx="8596668" cy="13208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Banking Essentials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266" y="1444978"/>
            <a:ext cx="10814755" cy="4212562"/>
          </a:xfrm>
        </p:spPr>
        <p:txBody>
          <a:bodyPr>
            <a:noAutofit/>
          </a:bodyPr>
          <a:lstStyle/>
          <a:p>
            <a:r>
              <a:rPr lang="en-US" sz="3200" dirty="0"/>
              <a:t>How do I get a loan?</a:t>
            </a:r>
          </a:p>
          <a:p>
            <a:endParaRPr lang="en-US" sz="3200" dirty="0" smtClean="0"/>
          </a:p>
          <a:p>
            <a:r>
              <a:rPr lang="en-US" sz="3200" dirty="0" smtClean="0"/>
              <a:t>How </a:t>
            </a:r>
            <a:r>
              <a:rPr lang="en-US" sz="3200" dirty="0"/>
              <a:t>does the banking system work in the United States?</a:t>
            </a:r>
          </a:p>
          <a:p>
            <a:endParaRPr lang="en-US" sz="3200" dirty="0" smtClean="0"/>
          </a:p>
          <a:p>
            <a:r>
              <a:rPr lang="en-US" sz="3200" dirty="0" smtClean="0"/>
              <a:t>What </a:t>
            </a:r>
            <a:r>
              <a:rPr lang="en-US" sz="3200" dirty="0"/>
              <a:t>are some other services that banks offer?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3910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71440"/>
            <a:ext cx="8596668" cy="1035188"/>
          </a:xfrm>
        </p:spPr>
        <p:txBody>
          <a:bodyPr>
            <a:normAutofit/>
          </a:bodyPr>
          <a:lstStyle/>
          <a:p>
            <a:r>
              <a:rPr lang="en-US" sz="5400" dirty="0" smtClean="0"/>
              <a:t>How to get a loan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11111"/>
            <a:ext cx="3674713" cy="5147733"/>
          </a:xfrm>
        </p:spPr>
        <p:txBody>
          <a:bodyPr>
            <a:noAutofit/>
          </a:bodyPr>
          <a:lstStyle/>
          <a:p>
            <a:r>
              <a:rPr lang="en-US" sz="2400" dirty="0" smtClean="0"/>
              <a:t>What type of loan?</a:t>
            </a:r>
            <a:endParaRPr lang="en-US" sz="2400" dirty="0"/>
          </a:p>
          <a:p>
            <a:pPr lvl="1"/>
            <a:r>
              <a:rPr lang="en-US" sz="2000" dirty="0" smtClean="0"/>
              <a:t>Education loan</a:t>
            </a:r>
          </a:p>
          <a:p>
            <a:pPr lvl="1"/>
            <a:r>
              <a:rPr lang="en-US" sz="2000" dirty="0" smtClean="0"/>
              <a:t>Mortgage</a:t>
            </a:r>
          </a:p>
          <a:p>
            <a:pPr lvl="1"/>
            <a:r>
              <a:rPr lang="en-US" sz="2000" dirty="0" smtClean="0"/>
              <a:t>Business loan</a:t>
            </a:r>
          </a:p>
          <a:p>
            <a:pPr lvl="1"/>
            <a:r>
              <a:rPr lang="en-US" sz="2000" dirty="0" smtClean="0"/>
              <a:t>Car loan</a:t>
            </a:r>
          </a:p>
          <a:p>
            <a:pPr lvl="1"/>
            <a:endParaRPr lang="en-US" dirty="0"/>
          </a:p>
          <a:p>
            <a:r>
              <a:rPr lang="en-US" sz="2400" dirty="0"/>
              <a:t>Where to get a loan</a:t>
            </a:r>
            <a:r>
              <a:rPr lang="en-US" sz="2400" dirty="0" smtClean="0"/>
              <a:t>?</a:t>
            </a:r>
          </a:p>
          <a:p>
            <a:pPr lvl="1"/>
            <a:r>
              <a:rPr lang="en-US" sz="2000" dirty="0" smtClean="0"/>
              <a:t>Peer to peer</a:t>
            </a:r>
          </a:p>
          <a:p>
            <a:pPr lvl="1"/>
            <a:r>
              <a:rPr lang="en-US" sz="2000" dirty="0" smtClean="0"/>
              <a:t>Bank</a:t>
            </a:r>
          </a:p>
          <a:p>
            <a:pPr lvl="1"/>
            <a:r>
              <a:rPr lang="en-US" sz="2000" dirty="0" smtClean="0"/>
              <a:t>Credit Union</a:t>
            </a:r>
          </a:p>
          <a:p>
            <a:pPr lvl="1"/>
            <a:r>
              <a:rPr lang="en-US" sz="2000" dirty="0" smtClean="0"/>
              <a:t>Private Lenders</a:t>
            </a:r>
            <a:endParaRPr lang="en-US" sz="2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23" y="1411111"/>
            <a:ext cx="4476279" cy="298155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623733" y="4752622"/>
            <a:ext cx="7369217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Avoid payday loans and loan sharks</a:t>
            </a:r>
            <a:endParaRPr lang="en-US" sz="4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267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045" y="122048"/>
            <a:ext cx="8926780" cy="13208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Credit: </a:t>
            </a:r>
            <a:r>
              <a:rPr lang="en-US" sz="4000" dirty="0" smtClean="0"/>
              <a:t>Score high and Know it</a:t>
            </a:r>
            <a:endParaRPr lang="en-US" sz="4000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406400" y="1088145"/>
            <a:ext cx="9956799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dirty="0" smtClean="0"/>
              <a:t>Creditworthiness:</a:t>
            </a:r>
            <a:r>
              <a:rPr lang="en-US" dirty="0" smtClean="0"/>
              <a:t> </a:t>
            </a:r>
            <a:r>
              <a:rPr lang="en-US" sz="2400" dirty="0" smtClean="0"/>
              <a:t>Factors a lender uses to determine whether or not you’re eligible for a loan (Car, Home, Credit card, etc.)</a:t>
            </a:r>
          </a:p>
          <a:p>
            <a:pPr marL="6858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Payment history</a:t>
            </a:r>
          </a:p>
          <a:p>
            <a:pPr marL="6858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Amount owed to current creditors</a:t>
            </a:r>
          </a:p>
          <a:p>
            <a:pPr marL="6858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Length of credit history</a:t>
            </a:r>
          </a:p>
          <a:p>
            <a:pPr marL="6858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Types of credit used</a:t>
            </a:r>
          </a:p>
          <a:p>
            <a:pPr marL="6858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Number of open accounts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dirty="0" smtClean="0"/>
              <a:t>Credit Score: </a:t>
            </a:r>
            <a:r>
              <a:rPr lang="en-US" sz="2400" dirty="0" smtClean="0"/>
              <a:t>Higher your score, lower your interest rates</a:t>
            </a:r>
          </a:p>
          <a:p>
            <a:pPr marL="6858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 smtClean="0"/>
              <a:t>300 to 850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dirty="0" smtClean="0"/>
              <a:t>Credit Report vs. Credit Score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4379" y="2685340"/>
            <a:ext cx="4628446" cy="132913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4799" y="4738601"/>
            <a:ext cx="3285068" cy="2119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597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38667"/>
            <a:ext cx="8596668" cy="13208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How do I know when I’m ready?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956" y="1185333"/>
            <a:ext cx="8596668" cy="455122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Be sure you understand the following terms of any loan:</a:t>
            </a:r>
          </a:p>
          <a:p>
            <a:pPr lvl="1"/>
            <a:r>
              <a:rPr lang="en-US" sz="2000" dirty="0" smtClean="0"/>
              <a:t>Principal</a:t>
            </a:r>
          </a:p>
          <a:p>
            <a:pPr lvl="1"/>
            <a:r>
              <a:rPr lang="en-US" sz="2000" dirty="0" smtClean="0"/>
              <a:t>Interest</a:t>
            </a:r>
          </a:p>
          <a:p>
            <a:pPr lvl="1"/>
            <a:r>
              <a:rPr lang="en-US" sz="2000" dirty="0" smtClean="0"/>
              <a:t>Total Payment</a:t>
            </a:r>
          </a:p>
          <a:p>
            <a:pPr lvl="1"/>
            <a:r>
              <a:rPr lang="en-US" sz="2000" dirty="0" smtClean="0"/>
              <a:t>Payment Schedule</a:t>
            </a:r>
          </a:p>
          <a:p>
            <a:pPr lvl="1"/>
            <a:r>
              <a:rPr lang="en-US" sz="2000" dirty="0" smtClean="0"/>
              <a:t>Amortization Schedule</a:t>
            </a:r>
          </a:p>
          <a:p>
            <a:pPr lvl="1"/>
            <a:r>
              <a:rPr lang="en-US" sz="2000" dirty="0" smtClean="0"/>
              <a:t>Balloon Payment</a:t>
            </a:r>
          </a:p>
          <a:p>
            <a:pPr lvl="1"/>
            <a:r>
              <a:rPr lang="en-US" sz="2000" dirty="0" smtClean="0"/>
              <a:t>Late Payment Penalties</a:t>
            </a:r>
          </a:p>
          <a:p>
            <a:pPr lvl="1"/>
            <a:r>
              <a:rPr lang="en-US" sz="2000" dirty="0" smtClean="0"/>
              <a:t>Early Payment Penalties</a:t>
            </a:r>
          </a:p>
          <a:p>
            <a:pPr lvl="1"/>
            <a:r>
              <a:rPr lang="en-US" sz="2000" dirty="0" smtClean="0"/>
              <a:t>Debt to Income Ratio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831644" y="3770489"/>
            <a:ext cx="546232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400" b="1" dirty="0" smtClean="0"/>
              <a:t>You’re ready for a loan once you’ve: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/>
              <a:t>Picked the right type of loan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/>
              <a:t>Shopped around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/>
              <a:t>Raised your credit score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/>
              <a:t>Run the numbers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34892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15573"/>
            <a:ext cx="8596668" cy="13208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Banking Basics</a:t>
            </a:r>
            <a:endParaRPr lang="en-US" sz="5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334" y="2289106"/>
            <a:ext cx="3469986" cy="2602489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 rot="1102787">
            <a:off x="1568955" y="2299389"/>
            <a:ext cx="1955713" cy="5997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rot="9278496">
            <a:off x="1579419" y="4085280"/>
            <a:ext cx="1955713" cy="5997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20280770">
            <a:off x="7616462" y="2175669"/>
            <a:ext cx="1955713" cy="5997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11470744">
            <a:off x="7672027" y="4041605"/>
            <a:ext cx="1955713" cy="5997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781435" y="1428651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Interest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8166875" y="3522421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Interest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1337429" y="1536373"/>
            <a:ext cx="1556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Deposit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1337429" y="5092412"/>
            <a:ext cx="22837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Withdrawal</a:t>
            </a:r>
            <a:endParaRPr lang="en-US" sz="32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5038978"/>
            <a:ext cx="1741986" cy="174895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2326" y="799392"/>
            <a:ext cx="2013323" cy="1342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79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80622"/>
            <a:ext cx="8596668" cy="666044"/>
          </a:xfrm>
        </p:spPr>
        <p:txBody>
          <a:bodyPr>
            <a:noAutofit/>
          </a:bodyPr>
          <a:lstStyle/>
          <a:p>
            <a:r>
              <a:rPr lang="en-US" sz="4000" dirty="0" smtClean="0"/>
              <a:t>Other Services Banks Offer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556" y="1140179"/>
            <a:ext cx="4741333" cy="4777006"/>
          </a:xfrm>
        </p:spPr>
        <p:txBody>
          <a:bodyPr>
            <a:noAutofit/>
          </a:bodyPr>
          <a:lstStyle/>
          <a:p>
            <a:r>
              <a:rPr lang="en-US" sz="2400" dirty="0" smtClean="0"/>
              <a:t>Product Mix:</a:t>
            </a:r>
          </a:p>
          <a:p>
            <a:pPr lvl="1"/>
            <a:r>
              <a:rPr lang="en-US" sz="2000" dirty="0" smtClean="0"/>
              <a:t>Checking Accounts</a:t>
            </a:r>
          </a:p>
          <a:p>
            <a:pPr lvl="1"/>
            <a:r>
              <a:rPr lang="en-US" sz="2000" dirty="0" smtClean="0"/>
              <a:t>Savings Accounts</a:t>
            </a:r>
          </a:p>
          <a:p>
            <a:pPr lvl="1"/>
            <a:r>
              <a:rPr lang="en-US" sz="2000" dirty="0" smtClean="0"/>
              <a:t>Money Market Accounts</a:t>
            </a:r>
          </a:p>
          <a:p>
            <a:pPr lvl="1"/>
            <a:r>
              <a:rPr lang="en-US" sz="2000" dirty="0" smtClean="0"/>
              <a:t>Certificates of Deposit</a:t>
            </a:r>
          </a:p>
          <a:p>
            <a:pPr lvl="1"/>
            <a:r>
              <a:rPr lang="en-US" sz="2000" dirty="0" smtClean="0"/>
              <a:t>Retirement Accounts (IRAs, SEPs)</a:t>
            </a:r>
          </a:p>
          <a:p>
            <a:pPr lvl="1"/>
            <a:r>
              <a:rPr lang="en-US" sz="2000" dirty="0" smtClean="0"/>
              <a:t>Mortgages</a:t>
            </a:r>
          </a:p>
          <a:p>
            <a:pPr lvl="1"/>
            <a:r>
              <a:rPr lang="en-US" sz="2000" dirty="0" smtClean="0"/>
              <a:t>Consumer Loans</a:t>
            </a:r>
          </a:p>
          <a:p>
            <a:pPr lvl="1"/>
            <a:r>
              <a:rPr lang="en-US" sz="2000" dirty="0" smtClean="0"/>
              <a:t>Credit Cards</a:t>
            </a:r>
          </a:p>
          <a:p>
            <a:pPr lvl="1"/>
            <a:r>
              <a:rPr lang="en-US" sz="2000" dirty="0" smtClean="0"/>
              <a:t>Health Savings Accounts (HSA)</a:t>
            </a:r>
          </a:p>
          <a:p>
            <a:pPr lvl="1"/>
            <a:r>
              <a:rPr lang="en-US" sz="2000" dirty="0" smtClean="0"/>
              <a:t>Trusts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593645" y="1140179"/>
            <a:ext cx="4741333" cy="47770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Other Services:</a:t>
            </a:r>
          </a:p>
          <a:p>
            <a:pPr lvl="1"/>
            <a:r>
              <a:rPr lang="en-US" sz="2000" dirty="0" smtClean="0"/>
              <a:t>ATMs</a:t>
            </a:r>
          </a:p>
          <a:p>
            <a:pPr lvl="1"/>
            <a:r>
              <a:rPr lang="en-US" sz="2000" dirty="0" smtClean="0"/>
              <a:t>Online bill payment</a:t>
            </a:r>
          </a:p>
          <a:p>
            <a:pPr lvl="1"/>
            <a:r>
              <a:rPr lang="en-US" sz="2000" dirty="0" smtClean="0"/>
              <a:t>Remote deposit</a:t>
            </a:r>
          </a:p>
          <a:p>
            <a:pPr lvl="1"/>
            <a:r>
              <a:rPr lang="en-US" sz="2000" dirty="0" smtClean="0"/>
              <a:t>Overdraft protection</a:t>
            </a:r>
          </a:p>
          <a:p>
            <a:pPr lvl="1"/>
            <a:r>
              <a:rPr lang="en-US" sz="2000" dirty="0" smtClean="0"/>
              <a:t>Estate Planning</a:t>
            </a:r>
          </a:p>
          <a:p>
            <a:pPr lvl="1"/>
            <a:r>
              <a:rPr lang="en-US" sz="2000" dirty="0" smtClean="0"/>
              <a:t>Notary services</a:t>
            </a:r>
          </a:p>
          <a:p>
            <a:pPr lvl="1"/>
            <a:r>
              <a:rPr lang="en-US" sz="2000" dirty="0" smtClean="0"/>
              <a:t>Safe Deposit Boxes</a:t>
            </a:r>
          </a:p>
          <a:p>
            <a:pPr lvl="1"/>
            <a:r>
              <a:rPr lang="en-US" sz="2000" dirty="0" smtClean="0"/>
              <a:t>Lockbox services (business)</a:t>
            </a:r>
          </a:p>
          <a:p>
            <a:pPr lvl="1"/>
            <a:r>
              <a:rPr lang="en-US" sz="2000" dirty="0" smtClean="0"/>
              <a:t>Check-cashing</a:t>
            </a:r>
          </a:p>
          <a:p>
            <a:pPr lvl="1"/>
            <a:r>
              <a:rPr lang="en-US" sz="2000" dirty="0" smtClean="0"/>
              <a:t>Wire transfers</a:t>
            </a:r>
          </a:p>
          <a:p>
            <a:pPr lvl="1"/>
            <a:r>
              <a:rPr lang="en-US" sz="2000" dirty="0" smtClean="0"/>
              <a:t>Foreign currency exchange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93372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023" y="112889"/>
            <a:ext cx="8596668" cy="13208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Patrick’s Two Cents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022" y="1111955"/>
            <a:ext cx="9042399" cy="5063067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2400" dirty="0" smtClean="0"/>
              <a:t>Get banked, but look at non-banks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Shop around for the best rates: high on savings, low on loans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Say no to payday loans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Pay off your loan as quickly as possible.  Don’t pay more in interest than you have to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$250,000 or less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Keep your credit score high, 750 or higher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If you can’t take out a loan alone, don’t take it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Start your credit history early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Checking should be free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Beware of account minimums and maximums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953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2735</TotalTime>
  <Words>590</Words>
  <Application>Microsoft Office PowerPoint</Application>
  <PresentationFormat>Widescreen</PresentationFormat>
  <Paragraphs>134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Facet</vt:lpstr>
      <vt:lpstr>Tyra, Elizabeth and Ernie: Let’s talk about banks </vt:lpstr>
      <vt:lpstr>About Me: Patrick Leonard</vt:lpstr>
      <vt:lpstr>Banking Essentials</vt:lpstr>
      <vt:lpstr>How to get a loan</vt:lpstr>
      <vt:lpstr>Credit: Score high and Know it</vt:lpstr>
      <vt:lpstr>How do I know when I’m ready?</vt:lpstr>
      <vt:lpstr>Banking Basics</vt:lpstr>
      <vt:lpstr>Other Services Banks Offer</vt:lpstr>
      <vt:lpstr>Patrick’s Two Cents</vt:lpstr>
      <vt:lpstr>Your Best Investment</vt:lpstr>
      <vt:lpstr>THANK YOU!</vt:lpstr>
    </vt:vector>
  </TitlesOfParts>
  <Company>Netsmart Technologies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finance, My finance, Personal Finance</dc:title>
  <dc:creator>Leonard, Patrick</dc:creator>
  <cp:lastModifiedBy>Leonard, Patrick</cp:lastModifiedBy>
  <cp:revision>95</cp:revision>
  <cp:lastPrinted>2017-12-15T14:11:49Z</cp:lastPrinted>
  <dcterms:created xsi:type="dcterms:W3CDTF">2017-12-13T23:31:17Z</dcterms:created>
  <dcterms:modified xsi:type="dcterms:W3CDTF">2018-02-27T04:23:47Z</dcterms:modified>
</cp:coreProperties>
</file>