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68" r:id="rId3"/>
    <p:sldId id="272" r:id="rId4"/>
    <p:sldId id="258" r:id="rId5"/>
    <p:sldId id="276" r:id="rId6"/>
    <p:sldId id="279" r:id="rId7"/>
    <p:sldId id="281" r:id="rId8"/>
    <p:sldId id="280" r:id="rId9"/>
    <p:sldId id="278" r:id="rId10"/>
    <p:sldId id="267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927" autoAdjust="0"/>
  </p:normalViewPr>
  <p:slideViewPr>
    <p:cSldViewPr snapToGrid="0">
      <p:cViewPr varScale="1">
        <p:scale>
          <a:sx n="68" d="100"/>
          <a:sy n="68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D380D5-A1A5-4FF7-B708-1906629F170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0BBA72-7127-4316-A7C8-1D883E96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9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call it personal finance?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74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4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0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9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loan is not a gift.  They’re only giving you money because they expect more back in return.</a:t>
            </a:r>
          </a:p>
          <a:p>
            <a:r>
              <a:rPr lang="en-US" baseline="0" dirty="0" smtClean="0"/>
              <a:t>Where to get a loan is often dictated by what type of loan you want.</a:t>
            </a:r>
          </a:p>
          <a:p>
            <a:r>
              <a:rPr lang="en-US" baseline="0" dirty="0" smtClean="0"/>
              <a:t>Shop around and look for the best terms.</a:t>
            </a:r>
          </a:p>
          <a:p>
            <a:r>
              <a:rPr lang="en-US" baseline="0" dirty="0" smtClean="0"/>
              <a:t>Get comfortable with the terminology and the process before you apply.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5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establish credit before you can take out larger sums.  Start with a small credit card.  Maybe a car loan.</a:t>
            </a:r>
            <a:endParaRPr lang="en-US" dirty="0" smtClean="0"/>
          </a:p>
          <a:p>
            <a:r>
              <a:rPr lang="en-US" dirty="0" smtClean="0"/>
              <a:t>They’re going to loan the most money to the people</a:t>
            </a:r>
            <a:r>
              <a:rPr lang="en-US" baseline="0" dirty="0" smtClean="0"/>
              <a:t> who don’t need it.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Sources:</a:t>
            </a:r>
          </a:p>
          <a:p>
            <a:r>
              <a:rPr lang="en-US" dirty="0" smtClean="0"/>
              <a:t>Credit</a:t>
            </a:r>
            <a:r>
              <a:rPr lang="en-US" baseline="0" dirty="0" smtClean="0"/>
              <a:t> Karma</a:t>
            </a:r>
          </a:p>
          <a:p>
            <a:r>
              <a:rPr lang="en-US" baseline="0" dirty="0" err="1" smtClean="0"/>
              <a:t>Creditwise</a:t>
            </a:r>
            <a:endParaRPr lang="en-US" baseline="0" dirty="0" smtClean="0"/>
          </a:p>
          <a:p>
            <a:r>
              <a:rPr lang="en-US" baseline="0" dirty="0" smtClean="0"/>
              <a:t>Annualcreditreport.com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2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DTI below 30%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go</a:t>
            </a:r>
            <a:r>
              <a:rPr lang="en-US" baseline="0" dirty="0" smtClean="0"/>
              <a:t> to the bank?</a:t>
            </a:r>
          </a:p>
          <a:p>
            <a:endParaRPr lang="en-US" baseline="0" dirty="0" smtClean="0"/>
          </a:p>
          <a:p>
            <a:r>
              <a:rPr lang="en-US" dirty="0" smtClean="0"/>
              <a:t>To keep your money safe</a:t>
            </a:r>
          </a:p>
          <a:p>
            <a:r>
              <a:rPr lang="en-US" dirty="0" smtClean="0"/>
              <a:t>To grow your money</a:t>
            </a:r>
          </a:p>
          <a:p>
            <a:r>
              <a:rPr lang="en-US" dirty="0" smtClean="0"/>
              <a:t>To borrow money</a:t>
            </a:r>
          </a:p>
          <a:p>
            <a:r>
              <a:rPr lang="en-US" dirty="0" smtClean="0"/>
              <a:t>Lollipops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6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Drive up</a:t>
            </a:r>
            <a:r>
              <a:rPr lang="en-US" baseline="0" dirty="0" smtClean="0"/>
              <a:t> teller windows are things of the past.</a:t>
            </a:r>
          </a:p>
          <a:p>
            <a:r>
              <a:rPr lang="en-US" baseline="0" dirty="0" smtClean="0"/>
              <a:t>Free lollipops and dog treats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your best investment?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BA72-7127-4316-A7C8-1D883E965B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3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32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58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423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4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1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5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9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6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3B30-A8B7-4068-B54E-3E574E4B916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6DBFCA-0902-4658-AE74-86ED299F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267" y="2404534"/>
            <a:ext cx="9223026" cy="1646299"/>
          </a:xfrm>
        </p:spPr>
        <p:txBody>
          <a:bodyPr/>
          <a:lstStyle/>
          <a:p>
            <a:r>
              <a:rPr lang="en-US" dirty="0" smtClean="0"/>
              <a:t>Tyra, Elizabeth and Ernie: Let’s talk about banks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156225" cy="1096899"/>
          </a:xfrm>
        </p:spPr>
        <p:txBody>
          <a:bodyPr/>
          <a:lstStyle/>
          <a:p>
            <a:r>
              <a:rPr lang="en-US" dirty="0" smtClean="0"/>
              <a:t>By Patrick Leonard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4178"/>
            <a:ext cx="8596668" cy="97524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Your Best Investment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0185"/>
            <a:ext cx="4609774" cy="427117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Stay in school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Go to college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Get a graduate degree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Learn all you can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Earn more money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96" y="4145507"/>
            <a:ext cx="1750158" cy="24211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738" y="1147111"/>
            <a:ext cx="350519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379" y="2269068"/>
            <a:ext cx="8596668" cy="13208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THANK YOU!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735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3823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About Me: Patrick Leonard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4933"/>
            <a:ext cx="8596668" cy="4246429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/>
              <a:t>Live outside of Kansas City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/>
              <a:t>Have two amazing daughters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/>
              <a:t>Have worked for software companies and a bank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/>
              <a:t>Lead a team of project </a:t>
            </a:r>
            <a:r>
              <a:rPr lang="en-US" sz="2800" dirty="0" smtClean="0"/>
              <a:t>managers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/>
              <a:t>Really enjoy personal 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7" y="124178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Banking Essentials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" y="1444978"/>
            <a:ext cx="10814755" cy="4212562"/>
          </a:xfrm>
        </p:spPr>
        <p:txBody>
          <a:bodyPr>
            <a:noAutofit/>
          </a:bodyPr>
          <a:lstStyle/>
          <a:p>
            <a:r>
              <a:rPr lang="en-US" sz="3200" dirty="0"/>
              <a:t>How do I get a loan?</a:t>
            </a:r>
          </a:p>
          <a:p>
            <a:endParaRPr lang="en-US" sz="3200" dirty="0" smtClean="0"/>
          </a:p>
          <a:p>
            <a:r>
              <a:rPr lang="en-US" sz="3200" dirty="0" smtClean="0"/>
              <a:t>How </a:t>
            </a:r>
            <a:r>
              <a:rPr lang="en-US" sz="3200" dirty="0"/>
              <a:t>does the banking system work in the United States?</a:t>
            </a:r>
          </a:p>
          <a:p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are some other services that banks offer?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1440"/>
            <a:ext cx="8596668" cy="10351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get a loan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1111"/>
            <a:ext cx="3674713" cy="5147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type of loan?</a:t>
            </a:r>
            <a:endParaRPr lang="en-US" sz="2400" dirty="0"/>
          </a:p>
          <a:p>
            <a:pPr lvl="1"/>
            <a:r>
              <a:rPr lang="en-US" sz="2000" dirty="0" smtClean="0"/>
              <a:t>Education loan</a:t>
            </a:r>
          </a:p>
          <a:p>
            <a:pPr lvl="1"/>
            <a:r>
              <a:rPr lang="en-US" sz="2000" dirty="0" smtClean="0"/>
              <a:t>Mortgage</a:t>
            </a:r>
          </a:p>
          <a:p>
            <a:pPr lvl="1"/>
            <a:r>
              <a:rPr lang="en-US" sz="2000" dirty="0" smtClean="0"/>
              <a:t>Business loan</a:t>
            </a:r>
          </a:p>
          <a:p>
            <a:pPr lvl="1"/>
            <a:r>
              <a:rPr lang="en-US" sz="2000" dirty="0" smtClean="0"/>
              <a:t>Car loan</a:t>
            </a:r>
          </a:p>
          <a:p>
            <a:pPr lvl="1"/>
            <a:endParaRPr lang="en-US" dirty="0"/>
          </a:p>
          <a:p>
            <a:r>
              <a:rPr lang="en-US" sz="2400" dirty="0"/>
              <a:t>Where to get a loan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Peer to peer</a:t>
            </a:r>
          </a:p>
          <a:p>
            <a:pPr lvl="1"/>
            <a:r>
              <a:rPr lang="en-US" sz="2000" dirty="0" smtClean="0"/>
              <a:t>Bank</a:t>
            </a:r>
          </a:p>
          <a:p>
            <a:pPr lvl="1"/>
            <a:r>
              <a:rPr lang="en-US" sz="2000" dirty="0" smtClean="0"/>
              <a:t>Credit Union</a:t>
            </a:r>
          </a:p>
          <a:p>
            <a:pPr lvl="1"/>
            <a:r>
              <a:rPr lang="en-US" sz="2000" dirty="0" smtClean="0"/>
              <a:t>Private Lenders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23" y="1411111"/>
            <a:ext cx="4476279" cy="29815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23733" y="4752622"/>
            <a:ext cx="736921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Avoid payday loans and loan sharks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2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45" y="122048"/>
            <a:ext cx="892678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Credit: </a:t>
            </a:r>
            <a:r>
              <a:rPr lang="en-US" sz="4000" dirty="0" smtClean="0"/>
              <a:t>Score high and Know it</a:t>
            </a:r>
            <a:endParaRPr lang="en-US" sz="40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06400" y="1088145"/>
            <a:ext cx="9956799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Creditworthiness:</a:t>
            </a:r>
            <a:r>
              <a:rPr lang="en-US" dirty="0" smtClean="0"/>
              <a:t> </a:t>
            </a:r>
            <a:r>
              <a:rPr lang="en-US" sz="2400" dirty="0" smtClean="0"/>
              <a:t>Factors a lender uses to determine whether or not you’re eligible for a loan (Car, Home, Credit card, etc.)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Payment history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Amount owed to current creditors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Length of credit history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Types of credit used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Number of open accounts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Credit Score: </a:t>
            </a:r>
            <a:r>
              <a:rPr lang="en-US" sz="2400" dirty="0" smtClean="0"/>
              <a:t>Higher your score, lower your interest rates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300 to 850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Credit Report vs. Credit Score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379" y="2685340"/>
            <a:ext cx="4628446" cy="13291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799" y="4738601"/>
            <a:ext cx="3285068" cy="21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9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8667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know when I’m ready?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56" y="1185333"/>
            <a:ext cx="8596668" cy="45512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 sure you understand the following terms of any loan:</a:t>
            </a:r>
          </a:p>
          <a:p>
            <a:pPr lvl="1"/>
            <a:r>
              <a:rPr lang="en-US" sz="2000" dirty="0" smtClean="0"/>
              <a:t>Principal</a:t>
            </a:r>
          </a:p>
          <a:p>
            <a:pPr lvl="1"/>
            <a:r>
              <a:rPr lang="en-US" sz="2000" dirty="0" smtClean="0"/>
              <a:t>Interest</a:t>
            </a:r>
          </a:p>
          <a:p>
            <a:pPr lvl="1"/>
            <a:r>
              <a:rPr lang="en-US" sz="2000" dirty="0" smtClean="0"/>
              <a:t>Total Payment</a:t>
            </a:r>
          </a:p>
          <a:p>
            <a:pPr lvl="1"/>
            <a:r>
              <a:rPr lang="en-US" sz="2000" dirty="0" smtClean="0"/>
              <a:t>Payment Schedule</a:t>
            </a:r>
          </a:p>
          <a:p>
            <a:pPr lvl="1"/>
            <a:r>
              <a:rPr lang="en-US" sz="2000" dirty="0" smtClean="0"/>
              <a:t>Amortization Schedule</a:t>
            </a:r>
          </a:p>
          <a:p>
            <a:pPr lvl="1"/>
            <a:r>
              <a:rPr lang="en-US" sz="2000" dirty="0" smtClean="0"/>
              <a:t>Balloon Payment</a:t>
            </a:r>
          </a:p>
          <a:p>
            <a:pPr lvl="1"/>
            <a:r>
              <a:rPr lang="en-US" sz="2000" dirty="0" smtClean="0"/>
              <a:t>Late Payment Penalties</a:t>
            </a:r>
          </a:p>
          <a:p>
            <a:pPr lvl="1"/>
            <a:r>
              <a:rPr lang="en-US" sz="2000" dirty="0" smtClean="0"/>
              <a:t>Early Payment Penalties</a:t>
            </a:r>
          </a:p>
          <a:p>
            <a:pPr lvl="1"/>
            <a:r>
              <a:rPr lang="en-US" sz="2000" dirty="0" smtClean="0"/>
              <a:t>Debt to Income Ratio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31644" y="3770489"/>
            <a:ext cx="54623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You’re ready for a loan once you’ve: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Picked the right type of loan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Shopped around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Raised your credit score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Run the numbers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489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573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Banking Basics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34" y="2289106"/>
            <a:ext cx="3469986" cy="260248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102787">
            <a:off x="1568955" y="2299389"/>
            <a:ext cx="1955713" cy="599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9278496">
            <a:off x="1579419" y="4085280"/>
            <a:ext cx="1955713" cy="599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0280770">
            <a:off x="7616462" y="2175669"/>
            <a:ext cx="1955713" cy="599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1470744">
            <a:off x="7672027" y="4041605"/>
            <a:ext cx="1955713" cy="599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81435" y="1428651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Interest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66875" y="3522421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Interest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337429" y="1536373"/>
            <a:ext cx="1556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Deposit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7429" y="5092412"/>
            <a:ext cx="2283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Withdrawal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038978"/>
            <a:ext cx="1741986" cy="17489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326" y="799392"/>
            <a:ext cx="2013323" cy="134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9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0622"/>
            <a:ext cx="8596668" cy="666044"/>
          </a:xfrm>
        </p:spPr>
        <p:txBody>
          <a:bodyPr>
            <a:noAutofit/>
          </a:bodyPr>
          <a:lstStyle/>
          <a:p>
            <a:r>
              <a:rPr lang="en-US" sz="4000" dirty="0" smtClean="0"/>
              <a:t>Other Services Banks Offer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56" y="1140179"/>
            <a:ext cx="4741333" cy="4777006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Product Mix:</a:t>
            </a:r>
          </a:p>
          <a:p>
            <a:pPr lvl="1"/>
            <a:r>
              <a:rPr lang="en-US" sz="2000" dirty="0" smtClean="0"/>
              <a:t>Checking Accounts</a:t>
            </a:r>
          </a:p>
          <a:p>
            <a:pPr lvl="1"/>
            <a:r>
              <a:rPr lang="en-US" sz="2000" dirty="0" smtClean="0"/>
              <a:t>Savings Accounts</a:t>
            </a:r>
          </a:p>
          <a:p>
            <a:pPr lvl="1"/>
            <a:r>
              <a:rPr lang="en-US" sz="2000" dirty="0" smtClean="0"/>
              <a:t>Money Market Accounts</a:t>
            </a:r>
          </a:p>
          <a:p>
            <a:pPr lvl="1"/>
            <a:r>
              <a:rPr lang="en-US" sz="2000" dirty="0" smtClean="0"/>
              <a:t>Certificates of Deposit</a:t>
            </a:r>
          </a:p>
          <a:p>
            <a:pPr lvl="1"/>
            <a:r>
              <a:rPr lang="en-US" sz="2000" dirty="0" smtClean="0"/>
              <a:t>Retirement Accounts (IRAs, SEPs)</a:t>
            </a:r>
          </a:p>
          <a:p>
            <a:pPr lvl="1"/>
            <a:r>
              <a:rPr lang="en-US" sz="2000" dirty="0" smtClean="0"/>
              <a:t>Mortgages</a:t>
            </a:r>
          </a:p>
          <a:p>
            <a:pPr lvl="1"/>
            <a:r>
              <a:rPr lang="en-US" sz="2000" dirty="0" smtClean="0"/>
              <a:t>Consumer Loans</a:t>
            </a:r>
          </a:p>
          <a:p>
            <a:pPr lvl="1"/>
            <a:r>
              <a:rPr lang="en-US" sz="2000" dirty="0" smtClean="0"/>
              <a:t>Credit Cards</a:t>
            </a:r>
          </a:p>
          <a:p>
            <a:pPr lvl="1"/>
            <a:r>
              <a:rPr lang="en-US" sz="2000" dirty="0" smtClean="0"/>
              <a:t>Health Savings Accounts (HSA)</a:t>
            </a:r>
          </a:p>
          <a:p>
            <a:pPr lvl="1"/>
            <a:r>
              <a:rPr lang="en-US" sz="2000" dirty="0" smtClean="0"/>
              <a:t>Trusts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93645" y="1140179"/>
            <a:ext cx="4741333" cy="4777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Other Services:</a:t>
            </a:r>
          </a:p>
          <a:p>
            <a:pPr lvl="1"/>
            <a:r>
              <a:rPr lang="en-US" sz="2000" dirty="0" smtClean="0"/>
              <a:t>ATMs</a:t>
            </a:r>
          </a:p>
          <a:p>
            <a:pPr lvl="1"/>
            <a:r>
              <a:rPr lang="en-US" sz="2000" dirty="0" smtClean="0"/>
              <a:t>Online bill payment</a:t>
            </a:r>
          </a:p>
          <a:p>
            <a:pPr lvl="1"/>
            <a:r>
              <a:rPr lang="en-US" sz="2000" dirty="0" smtClean="0"/>
              <a:t>Remote deposit</a:t>
            </a:r>
          </a:p>
          <a:p>
            <a:pPr lvl="1"/>
            <a:r>
              <a:rPr lang="en-US" sz="2000" dirty="0" smtClean="0"/>
              <a:t>Overdraft protection</a:t>
            </a:r>
          </a:p>
          <a:p>
            <a:pPr lvl="1"/>
            <a:r>
              <a:rPr lang="en-US" sz="2000" dirty="0" smtClean="0"/>
              <a:t>Estate Planning</a:t>
            </a:r>
          </a:p>
          <a:p>
            <a:pPr lvl="1"/>
            <a:r>
              <a:rPr lang="en-US" sz="2000" dirty="0" smtClean="0"/>
              <a:t>Notary services</a:t>
            </a:r>
          </a:p>
          <a:p>
            <a:pPr lvl="1"/>
            <a:r>
              <a:rPr lang="en-US" sz="2000" dirty="0" smtClean="0"/>
              <a:t>Safe Deposit Boxes</a:t>
            </a:r>
          </a:p>
          <a:p>
            <a:pPr lvl="1"/>
            <a:r>
              <a:rPr lang="en-US" sz="2000" dirty="0" smtClean="0"/>
              <a:t>Lockbox services (business)</a:t>
            </a:r>
          </a:p>
          <a:p>
            <a:pPr lvl="1"/>
            <a:r>
              <a:rPr lang="en-US" sz="2000" dirty="0" smtClean="0"/>
              <a:t>Check-cashing</a:t>
            </a:r>
          </a:p>
          <a:p>
            <a:pPr lvl="1"/>
            <a:r>
              <a:rPr lang="en-US" sz="2000" dirty="0" smtClean="0"/>
              <a:t>Wire transfers</a:t>
            </a:r>
          </a:p>
          <a:p>
            <a:pPr lvl="1"/>
            <a:r>
              <a:rPr lang="en-US" sz="2000" dirty="0" smtClean="0"/>
              <a:t>Foreign currency exchange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37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3" y="112889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Patrick’s Two Cents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22" y="1111955"/>
            <a:ext cx="9042399" cy="506306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Get banked, but look at non-banks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Shop around for the best rates: high on savings, low on loans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Say no to payday loans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Pay off your loan as quickly as possible.  Don’t pay more in interest than you have to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$250,000 or less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Keep your credit score high, 750 or higher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If you can’t take out a loan alone, don’t take it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Start your credit history early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Checking should be free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Beware of account minimums and maximums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953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2735</TotalTime>
  <Words>590</Words>
  <Application>Microsoft Office PowerPoint</Application>
  <PresentationFormat>Widescreen</PresentationFormat>
  <Paragraphs>134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Tyra, Elizabeth and Ernie: Let’s talk about banks </vt:lpstr>
      <vt:lpstr>About Me: Patrick Leonard</vt:lpstr>
      <vt:lpstr>Banking Essentials</vt:lpstr>
      <vt:lpstr>How to get a loan</vt:lpstr>
      <vt:lpstr>Credit: Score high and Know it</vt:lpstr>
      <vt:lpstr>How do I know when I’m ready?</vt:lpstr>
      <vt:lpstr>Banking Basics</vt:lpstr>
      <vt:lpstr>Other Services Banks Offer</vt:lpstr>
      <vt:lpstr>Patrick’s Two Cents</vt:lpstr>
      <vt:lpstr>Your Best Investment</vt:lpstr>
      <vt:lpstr>THANK YOU!</vt:lpstr>
    </vt:vector>
  </TitlesOfParts>
  <Company>Netsmart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finance, My finance, Personal Finance</dc:title>
  <dc:creator>Leonard, Patrick</dc:creator>
  <cp:lastModifiedBy>Leonard, Patrick</cp:lastModifiedBy>
  <cp:revision>95</cp:revision>
  <cp:lastPrinted>2017-12-15T14:11:49Z</cp:lastPrinted>
  <dcterms:created xsi:type="dcterms:W3CDTF">2017-12-13T23:31:17Z</dcterms:created>
  <dcterms:modified xsi:type="dcterms:W3CDTF">2018-02-27T04:23:47Z</dcterms:modified>
</cp:coreProperties>
</file>