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5"/>
  </p:sldMasterIdLst>
  <p:notesMasterIdLst>
    <p:notesMasterId r:id="rId23"/>
  </p:notesMasterIdLst>
  <p:handoutMasterIdLst>
    <p:handoutMasterId r:id="rId24"/>
  </p:handoutMasterIdLst>
  <p:sldIdLst>
    <p:sldId id="305" r:id="rId6"/>
    <p:sldId id="343" r:id="rId7"/>
    <p:sldId id="309" r:id="rId8"/>
    <p:sldId id="315" r:id="rId9"/>
    <p:sldId id="324" r:id="rId10"/>
    <p:sldId id="353" r:id="rId11"/>
    <p:sldId id="345" r:id="rId12"/>
    <p:sldId id="352" r:id="rId13"/>
    <p:sldId id="346" r:id="rId14"/>
    <p:sldId id="347" r:id="rId15"/>
    <p:sldId id="348" r:id="rId16"/>
    <p:sldId id="357" r:id="rId17"/>
    <p:sldId id="359" r:id="rId18"/>
    <p:sldId id="354" r:id="rId19"/>
    <p:sldId id="355" r:id="rId20"/>
    <p:sldId id="361" r:id="rId21"/>
    <p:sldId id="334" r:id="rId22"/>
  </p:sldIdLst>
  <p:sldSz cx="9144000" cy="5143500" type="screen16x9"/>
  <p:notesSz cx="7010400" cy="9296400"/>
  <p:defaultTex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0A"/>
    <a:srgbClr val="E50000"/>
    <a:srgbClr val="FFFFFF"/>
    <a:srgbClr val="4D4D4D"/>
    <a:srgbClr val="F2F2F2"/>
    <a:srgbClr val="F8F8F8"/>
    <a:srgbClr val="B2B2B2"/>
    <a:srgbClr val="000000"/>
    <a:srgbClr val="7F7F7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76744" autoAdjust="0"/>
  </p:normalViewPr>
  <p:slideViewPr>
    <p:cSldViewPr snapToGrid="0">
      <p:cViewPr varScale="1">
        <p:scale>
          <a:sx n="151" d="100"/>
          <a:sy n="151" d="100"/>
        </p:scale>
        <p:origin x="282"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4" d="100"/>
          <a:sy n="54" d="100"/>
        </p:scale>
        <p:origin x="-263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A0642E2-21C0-4A10-9F9F-192B68E45D45}" type="datetimeFigureOut">
              <a:rPr lang="en-US" smtClean="0"/>
              <a:pPr/>
              <a:t>3/9/2017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EB28E-BB22-4C30-88DB-6D0ECA543782}" type="slidenum">
              <a:rPr lang="en-US" smtClean="0"/>
              <a:pPr/>
              <a:t>‹#›</a:t>
            </a:fld>
            <a:endParaRPr lang="en-US"/>
          </a:p>
        </p:txBody>
      </p:sp>
    </p:spTree>
    <p:extLst>
      <p:ext uri="{BB962C8B-B14F-4D97-AF65-F5344CB8AC3E}">
        <p14:creationId xmlns:p14="http://schemas.microsoft.com/office/powerpoint/2010/main" val="719458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2E9CA8-4A0E-46FA-B551-6817B90181C0}" type="datetimeFigureOut">
              <a:rPr lang="en-US" smtClean="0"/>
              <a:pPr/>
              <a:t>3/9/2017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909FD8-7D38-4A39-A51E-C572C88F07C4}" type="slidenum">
              <a:rPr lang="en-US" smtClean="0"/>
              <a:pPr/>
              <a:t>‹#›</a:t>
            </a:fld>
            <a:endParaRPr lang="en-US"/>
          </a:p>
        </p:txBody>
      </p:sp>
    </p:spTree>
    <p:extLst>
      <p:ext uri="{BB962C8B-B14F-4D97-AF65-F5344CB8AC3E}">
        <p14:creationId xmlns:p14="http://schemas.microsoft.com/office/powerpoint/2010/main" val="885993836"/>
      </p:ext>
    </p:extLst>
  </p:cSld>
  <p:clrMap bg1="lt1" tx1="dk1" bg2="lt2" tx2="dk2" accent1="accent1" accent2="accent2" accent3="accent3" accent4="accent4" accent5="accent5" accent6="accent6" hlink="hlink" folHlink="folHlink"/>
  <p:notesStyle>
    <a:lvl1pPr marL="0" algn="l" defTabSz="914362" rtl="0" eaLnBrk="1" latinLnBrk="0" hangingPunct="1">
      <a:defRPr sz="1200" kern="1200">
        <a:solidFill>
          <a:schemeClr val="tx1"/>
        </a:solidFill>
        <a:latin typeface="+mn-lt"/>
        <a:ea typeface="+mn-ea"/>
        <a:cs typeface="+mn-cs"/>
      </a:defRPr>
    </a:lvl1pPr>
    <a:lvl2pPr marL="457181" algn="l" defTabSz="914362" rtl="0" eaLnBrk="1" latinLnBrk="0" hangingPunct="1">
      <a:defRPr sz="1200" kern="1200">
        <a:solidFill>
          <a:schemeClr val="tx1"/>
        </a:solidFill>
        <a:latin typeface="+mn-lt"/>
        <a:ea typeface="+mn-ea"/>
        <a:cs typeface="+mn-cs"/>
      </a:defRPr>
    </a:lvl2pPr>
    <a:lvl3pPr marL="914362" algn="l" defTabSz="914362" rtl="0" eaLnBrk="1" latinLnBrk="0" hangingPunct="1">
      <a:defRPr sz="1200" kern="1200">
        <a:solidFill>
          <a:schemeClr val="tx1"/>
        </a:solidFill>
        <a:latin typeface="+mn-lt"/>
        <a:ea typeface="+mn-ea"/>
        <a:cs typeface="+mn-cs"/>
      </a:defRPr>
    </a:lvl3pPr>
    <a:lvl4pPr marL="1371543" algn="l" defTabSz="914362" rtl="0" eaLnBrk="1" latinLnBrk="0" hangingPunct="1">
      <a:defRPr sz="1200" kern="1200">
        <a:solidFill>
          <a:schemeClr val="tx1"/>
        </a:solidFill>
        <a:latin typeface="+mn-lt"/>
        <a:ea typeface="+mn-ea"/>
        <a:cs typeface="+mn-cs"/>
      </a:defRPr>
    </a:lvl4pPr>
    <a:lvl5pPr marL="1828724" algn="l" defTabSz="914362" rtl="0" eaLnBrk="1" latinLnBrk="0" hangingPunct="1">
      <a:defRPr sz="1200" kern="1200">
        <a:solidFill>
          <a:schemeClr val="tx1"/>
        </a:solidFill>
        <a:latin typeface="+mn-lt"/>
        <a:ea typeface="+mn-ea"/>
        <a:cs typeface="+mn-cs"/>
      </a:defRPr>
    </a:lvl5pPr>
    <a:lvl6pPr marL="2285905" algn="l" defTabSz="914362" rtl="0" eaLnBrk="1" latinLnBrk="0" hangingPunct="1">
      <a:defRPr sz="1200" kern="1200">
        <a:solidFill>
          <a:schemeClr val="tx1"/>
        </a:solidFill>
        <a:latin typeface="+mn-lt"/>
        <a:ea typeface="+mn-ea"/>
        <a:cs typeface="+mn-cs"/>
      </a:defRPr>
    </a:lvl6pPr>
    <a:lvl7pPr marL="2743086" algn="l" defTabSz="914362" rtl="0" eaLnBrk="1" latinLnBrk="0" hangingPunct="1">
      <a:defRPr sz="1200" kern="1200">
        <a:solidFill>
          <a:schemeClr val="tx1"/>
        </a:solidFill>
        <a:latin typeface="+mn-lt"/>
        <a:ea typeface="+mn-ea"/>
        <a:cs typeface="+mn-cs"/>
      </a:defRPr>
    </a:lvl7pPr>
    <a:lvl8pPr marL="3200266" algn="l" defTabSz="914362" rtl="0" eaLnBrk="1" latinLnBrk="0" hangingPunct="1">
      <a:defRPr sz="1200" kern="1200">
        <a:solidFill>
          <a:schemeClr val="tx1"/>
        </a:solidFill>
        <a:latin typeface="+mn-lt"/>
        <a:ea typeface="+mn-ea"/>
        <a:cs typeface="+mn-cs"/>
      </a:defRPr>
    </a:lvl8pPr>
    <a:lvl9pPr marL="3657448" algn="l" defTabSz="9143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itchFamily="34" charset="0"/>
              </a:rPr>
              <a:t>What makes Sabre different and a great partner for your business?</a:t>
            </a:r>
          </a:p>
          <a:p>
            <a:r>
              <a:rPr lang="en-US" dirty="0">
                <a:latin typeface="Arial Narrow" pitchFamily="34" charset="0"/>
              </a:rPr>
              <a:t>Sabre comprises three core brands…with a number of key industry leaders in each…</a:t>
            </a:r>
          </a:p>
          <a:p>
            <a:endParaRPr lang="en-US" b="1" dirty="0">
              <a:latin typeface="Arial Narrow" pitchFamily="34" charset="0"/>
            </a:endParaRPr>
          </a:p>
          <a:p>
            <a:r>
              <a:rPr lang="en-US" b="1" dirty="0">
                <a:latin typeface="Arial Narrow" pitchFamily="34" charset="0"/>
              </a:rPr>
              <a:t>Sabre Travel Network</a:t>
            </a:r>
            <a:r>
              <a:rPr lang="en-US" dirty="0">
                <a:latin typeface="Arial Narrow" pitchFamily="34" charset="0"/>
              </a:rPr>
              <a:t> provides technology services to the travel industry. It operates the world’s largest travel marketplace, connecting travel buyers and sellers. Our innovative technology connects 370,000 travel agents to more than 400 airlines (more than 100 are low-cost carriers; access to more than 800 airline schedules), more than 125,000 hotels (more than 300 chains in 200 countries), 27 car rental brands (30,000 locations in more than 160 countries), 50 rail providers (including multi-modal booking with Eurostar), 16 cruise lines and other global travel suppliers. More than $110 billion of travel is purchased through this marketplace annually. </a:t>
            </a:r>
          </a:p>
          <a:p>
            <a:endParaRPr lang="en-US" dirty="0">
              <a:latin typeface="Arial Narrow" pitchFamily="34" charset="0"/>
            </a:endParaRPr>
          </a:p>
          <a:p>
            <a:r>
              <a:rPr lang="en-US" b="1" dirty="0">
                <a:latin typeface="Arial Narrow" pitchFamily="34" charset="0"/>
              </a:rPr>
              <a:t>Sabre Hospitality Solutions</a:t>
            </a:r>
            <a:r>
              <a:rPr lang="en-US" dirty="0">
                <a:latin typeface="Arial Narrow" pitchFamily="34" charset="0"/>
              </a:rPr>
              <a:t> provides technology to the global hospitality industry. It operates one of the industry’s largest Software-as-a-Service </a:t>
            </a:r>
            <a:r>
              <a:rPr lang="en-US" dirty="0"/>
              <a:t>(SaaS) </a:t>
            </a:r>
            <a:r>
              <a:rPr lang="en-US" dirty="0">
                <a:latin typeface="Arial Narrow" pitchFamily="34" charset="0"/>
              </a:rPr>
              <a:t>businesses. Its reservations and property management system, marketing and distribution software, and Internet marketing and e-business solutions are used by more than 12,000 hotel properties around the world. Each year, it generates more than $12 billion in revenue for its customers. </a:t>
            </a:r>
          </a:p>
          <a:p>
            <a:endParaRPr lang="en-US" dirty="0">
              <a:latin typeface="Arial Narrow" pitchFamily="34" charset="0"/>
            </a:endParaRPr>
          </a:p>
          <a:p>
            <a:r>
              <a:rPr lang="en-US" b="1" dirty="0">
                <a:latin typeface="Arial Narrow" pitchFamily="34" charset="0"/>
              </a:rPr>
              <a:t>Sabre Airline Solutions</a:t>
            </a:r>
            <a:r>
              <a:rPr lang="en-US" dirty="0">
                <a:latin typeface="Arial Narrow" pitchFamily="34" charset="0"/>
              </a:rPr>
              <a:t> provides technology to the aviation industry. It operates the industry’s largest Software-as-a-Service business. Its reservations system and operations, marketing and planning software are used by more than 380 airlines and over 100 airports around the world. More than 450 million passengers are put on airplanes every year using Sabre technology. </a:t>
            </a:r>
          </a:p>
          <a:p>
            <a:endParaRPr lang="en-US" dirty="0">
              <a:latin typeface="Arial Narrow" pitchFamily="34" charset="0"/>
            </a:endParaRPr>
          </a:p>
          <a:p>
            <a:r>
              <a:rPr lang="en-US" dirty="0">
                <a:latin typeface="Arial Narrow" pitchFamily="34" charset="0"/>
              </a:rPr>
              <a:t>We’re all about helping you make your customer’s next journey something to write home about.</a:t>
            </a:r>
            <a:endParaRPr lang="en-US" dirty="0"/>
          </a:p>
          <a:p>
            <a:endParaRPr lang="en-US" dirty="0"/>
          </a:p>
        </p:txBody>
      </p:sp>
      <p:sp>
        <p:nvSpPr>
          <p:cNvPr id="4" name="Slide Number Placeholder 3"/>
          <p:cNvSpPr>
            <a:spLocks noGrp="1"/>
          </p:cNvSpPr>
          <p:nvPr>
            <p:ph type="sldNum" sz="quarter" idx="10"/>
          </p:nvPr>
        </p:nvSpPr>
        <p:spPr/>
        <p:txBody>
          <a:bodyPr/>
          <a:lstStyle/>
          <a:p>
            <a:fld id="{0A1134EB-FF73-0840-A8D2-1AB038E6E1CE}" type="slidenum">
              <a:rPr lang="en-US" smtClean="0"/>
              <a:pPr/>
              <a:t>4</a:t>
            </a:fld>
            <a:endParaRPr lang="en-US" dirty="0"/>
          </a:p>
        </p:txBody>
      </p:sp>
    </p:spTree>
    <p:extLst>
      <p:ext uri="{BB962C8B-B14F-4D97-AF65-F5344CB8AC3E}">
        <p14:creationId xmlns:p14="http://schemas.microsoft.com/office/powerpoint/2010/main" val="1798070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fld id="{743B8F64-BF4A-4C78-AA90-477FE407B0FF}" type="datetimeFigureOut">
              <a:rPr lang="en-US" smtClean="0"/>
              <a:t>3/9/2017</a:t>
            </a:fld>
            <a:endParaRPr lang="en-US"/>
          </a:p>
        </p:txBody>
      </p:sp>
      <p:sp>
        <p:nvSpPr>
          <p:cNvPr id="2" name="Footer Placeholder 1"/>
          <p:cNvSpPr>
            <a:spLocks noGrp="1"/>
          </p:cNvSpPr>
          <p:nvPr>
            <p:ph type="ftr" sz="quarter" idx="13"/>
          </p:nvPr>
        </p:nvSpPr>
        <p:spPr/>
        <p:txBody>
          <a:bodyPr/>
          <a:lstStyle/>
          <a:p>
            <a:endParaRPr lang="en-US"/>
          </a:p>
        </p:txBody>
      </p:sp>
      <p:pic>
        <p:nvPicPr>
          <p:cNvPr id="1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96738" y="80988"/>
            <a:ext cx="1595831" cy="536199"/>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3B8F64-BF4A-4C78-AA90-477FE407B0F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433FC-5CFF-4B20-B717-66028250AE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fld id="{743B8F64-BF4A-4C78-AA90-477FE407B0FF}" type="datetimeFigureOut">
              <a:rPr lang="en-US" smtClean="0"/>
              <a:t>3/9/2017</a:t>
            </a:fld>
            <a:endParaRPr lang="en-US"/>
          </a:p>
        </p:txBody>
      </p:sp>
      <p:sp>
        <p:nvSpPr>
          <p:cNvPr id="5" name="Footer Placeholder 4"/>
          <p:cNvSpPr>
            <a:spLocks noGrp="1"/>
          </p:cNvSpPr>
          <p:nvPr>
            <p:ph type="ftr" sz="quarter" idx="11"/>
          </p:nvPr>
        </p:nvSpPr>
        <p:spPr>
          <a:xfrm>
            <a:off x="457202" y="4686156"/>
            <a:ext cx="5573483" cy="273844"/>
          </a:xfrm>
        </p:spPr>
        <p:txBody>
          <a:bodyPr/>
          <a:lstStyle/>
          <a:p>
            <a:endParaRPr lang="en-US"/>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7"/>
            <a:ext cx="400050" cy="244476"/>
          </a:xfrm>
        </p:spPr>
        <p:txBody>
          <a:bodyPr/>
          <a:lstStyle/>
          <a:p>
            <a:fld id="{C50433FC-5CFF-4B20-B717-66028250AE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Lines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071" y="1009434"/>
            <a:ext cx="8469699" cy="3585189"/>
          </a:xfrm>
          <a:prstGeom prst="rect">
            <a:avLst/>
          </a:prstGeom>
        </p:spPr>
        <p:txBody>
          <a:bodyPr/>
          <a:lstStyle>
            <a:lvl1pPr>
              <a:defRPr>
                <a:latin typeface="Proxima Nova Rg" pitchFamily="50" charset="0"/>
              </a:defRPr>
            </a:lvl1pPr>
            <a:lvl2pPr>
              <a:defRPr>
                <a:latin typeface="Proxima Nova Rg" pitchFamily="50" charset="0"/>
              </a:defRPr>
            </a:lvl2pPr>
            <a:lvl3pPr>
              <a:defRPr>
                <a:latin typeface="Proxima Nova Rg" pitchFamily="50" charset="0"/>
              </a:defRPr>
            </a:lvl3pPr>
            <a:lvl4pPr>
              <a:defRPr>
                <a:latin typeface="Proxima Nova Rg" pitchFamily="50" charset="0"/>
              </a:defRPr>
            </a:lvl4pPr>
            <a:lvl5pPr>
              <a:defRPr>
                <a:latin typeface="Proxima Nova Rg"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hasCustomPrompt="1"/>
          </p:nvPr>
        </p:nvSpPr>
        <p:spPr>
          <a:xfrm>
            <a:off x="392069" y="117180"/>
            <a:ext cx="6635263" cy="537603"/>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000" b="0" baseline="0">
                <a:latin typeface="Proxima Nova Rg" pitchFamily="50" charset="0"/>
              </a:defRPr>
            </a:lvl1pPr>
          </a:lstStyle>
          <a:p>
            <a:pPr marL="0" marR="0" lvl="0" indent="0" defTabSz="457200" rtl="0" eaLnBrk="1" fontAlgn="auto" latinLnBrk="0" hangingPunct="1">
              <a:lnSpc>
                <a:spcPct val="100000"/>
              </a:lnSpc>
              <a:spcBef>
                <a:spcPts val="0"/>
              </a:spcBef>
              <a:spcAft>
                <a:spcPts val="0"/>
              </a:spcAft>
              <a:tabLst/>
              <a:defRPr/>
            </a:pPr>
            <a:r>
              <a:rPr lang="en-US" dirty="0"/>
              <a:t>Title of Slide</a:t>
            </a:r>
            <a:br>
              <a:rPr lang="en-US" dirty="0"/>
            </a:br>
            <a:r>
              <a:rPr lang="en-US" dirty="0"/>
              <a:t>with 2 Lines Of Heading Text</a:t>
            </a:r>
          </a:p>
        </p:txBody>
      </p:sp>
      <p:sp>
        <p:nvSpPr>
          <p:cNvPr id="6" name="Slide Number Placeholder 5"/>
          <p:cNvSpPr>
            <a:spLocks noGrp="1"/>
          </p:cNvSpPr>
          <p:nvPr>
            <p:ph type="sldNum" sz="quarter" idx="12"/>
          </p:nvPr>
        </p:nvSpPr>
        <p:spPr>
          <a:xfrm>
            <a:off x="6705170" y="4741677"/>
            <a:ext cx="2133600" cy="273844"/>
          </a:xfrm>
        </p:spPr>
        <p:txBody>
          <a:bodyPr/>
          <a:lstStyle/>
          <a:p>
            <a:fld id="{88358C2B-B00C-8841-948E-C109552F9BB4}" type="slidenum">
              <a:rPr lang="en-US" smtClean="0"/>
              <a:t>‹#›</a:t>
            </a:fld>
            <a:endParaRPr lang="en-US" dirty="0"/>
          </a:p>
        </p:txBody>
      </p:sp>
      <p:cxnSp>
        <p:nvCxnSpPr>
          <p:cNvPr id="16" name="Straight Connector 15"/>
          <p:cNvCxnSpPr/>
          <p:nvPr userDrawn="1"/>
        </p:nvCxnSpPr>
        <p:spPr>
          <a:xfrm>
            <a:off x="0" y="763936"/>
            <a:ext cx="9144000" cy="0"/>
          </a:xfrm>
          <a:prstGeom prst="line">
            <a:avLst/>
          </a:prstGeom>
          <a:ln w="12700" cmpd="sng">
            <a:gradFill flip="none" rotWithShape="1">
              <a:gsLst>
                <a:gs pos="50000">
                  <a:schemeClr val="accent1"/>
                </a:gs>
                <a:gs pos="100000">
                  <a:schemeClr val="accent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7" name="Picture 16" descr="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6732" y="185854"/>
            <a:ext cx="1103243" cy="243811"/>
          </a:xfrm>
          <a:prstGeom prst="rect">
            <a:avLst/>
          </a:prstGeom>
        </p:spPr>
      </p:pic>
      <p:cxnSp>
        <p:nvCxnSpPr>
          <p:cNvPr id="18" name="Straight Connector 17"/>
          <p:cNvCxnSpPr/>
          <p:nvPr userDrawn="1"/>
        </p:nvCxnSpPr>
        <p:spPr>
          <a:xfrm flipH="1">
            <a:off x="6841536" y="0"/>
            <a:ext cx="348446" cy="1769223"/>
          </a:xfrm>
          <a:prstGeom prst="line">
            <a:avLst/>
          </a:prstGeom>
          <a:ln w="12700" cmpd="sng">
            <a:gradFill flip="none" rotWithShape="1">
              <a:gsLst>
                <a:gs pos="36000">
                  <a:schemeClr val="accent1">
                    <a:alpha val="0"/>
                  </a:schemeClr>
                </a:gs>
                <a:gs pos="100000">
                  <a:schemeClr val="accent1"/>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5129981"/>
            <a:ext cx="9153071" cy="13519"/>
          </a:xfrm>
          <a:prstGeom prst="line">
            <a:avLst/>
          </a:prstGeom>
          <a:ln w="76200" cmpd="sng">
            <a:gradFill flip="none" rotWithShape="1">
              <a:gsLst>
                <a:gs pos="25000">
                  <a:schemeClr val="accent2"/>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16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6 - Board or key meeting report">
    <p:spTree>
      <p:nvGrpSpPr>
        <p:cNvPr id="1" name=""/>
        <p:cNvGrpSpPr/>
        <p:nvPr/>
      </p:nvGrpSpPr>
      <p:grpSpPr>
        <a:xfrm>
          <a:off x="0" y="0"/>
          <a:ext cx="0" cy="0"/>
          <a:chOff x="0" y="0"/>
          <a:chExt cx="0" cy="0"/>
        </a:xfrm>
      </p:grpSpPr>
      <p:sp>
        <p:nvSpPr>
          <p:cNvPr id="28" name="Right Triangle 27"/>
          <p:cNvSpPr/>
          <p:nvPr userDrawn="1"/>
        </p:nvSpPr>
        <p:spPr>
          <a:xfrm flipH="1">
            <a:off x="2684682" y="4094788"/>
            <a:ext cx="6462280" cy="1048712"/>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
          <p:cNvSpPr/>
          <p:nvPr userDrawn="1"/>
        </p:nvSpPr>
        <p:spPr>
          <a:xfrm>
            <a:off x="431" y="-1091"/>
            <a:ext cx="9145654" cy="2579778"/>
          </a:xfrm>
          <a:custGeom>
            <a:avLst/>
            <a:gdLst>
              <a:gd name="connsiteX0" fmla="*/ 0 w 9144000"/>
              <a:gd name="connsiteY0" fmla="*/ 0 h 2832485"/>
              <a:gd name="connsiteX1" fmla="*/ 9144000 w 9144000"/>
              <a:gd name="connsiteY1" fmla="*/ 0 h 2832485"/>
              <a:gd name="connsiteX2" fmla="*/ 9144000 w 9144000"/>
              <a:gd name="connsiteY2" fmla="*/ 2832485 h 2832485"/>
              <a:gd name="connsiteX3" fmla="*/ 0 w 9144000"/>
              <a:gd name="connsiteY3" fmla="*/ 2832485 h 2832485"/>
              <a:gd name="connsiteX4" fmla="*/ 0 w 9144000"/>
              <a:gd name="connsiteY4" fmla="*/ 0 h 2832485"/>
              <a:gd name="connsiteX0" fmla="*/ 0 w 9144000"/>
              <a:gd name="connsiteY0" fmla="*/ 0 h 2832485"/>
              <a:gd name="connsiteX1" fmla="*/ 9144000 w 9144000"/>
              <a:gd name="connsiteY1" fmla="*/ 0 h 2832485"/>
              <a:gd name="connsiteX2" fmla="*/ 9136303 w 9144000"/>
              <a:gd name="connsiteY2" fmla="*/ 1716424 h 2832485"/>
              <a:gd name="connsiteX3" fmla="*/ 0 w 9144000"/>
              <a:gd name="connsiteY3" fmla="*/ 2832485 h 2832485"/>
              <a:gd name="connsiteX4" fmla="*/ 0 w 9144000"/>
              <a:gd name="connsiteY4" fmla="*/ 0 h 2832485"/>
              <a:gd name="connsiteX0" fmla="*/ 0 w 9144740"/>
              <a:gd name="connsiteY0" fmla="*/ 0 h 2832485"/>
              <a:gd name="connsiteX1" fmla="*/ 9144000 w 9144740"/>
              <a:gd name="connsiteY1" fmla="*/ 0 h 2832485"/>
              <a:gd name="connsiteX2" fmla="*/ 9144000 w 9144740"/>
              <a:gd name="connsiteY2" fmla="*/ 1878061 h 2832485"/>
              <a:gd name="connsiteX3" fmla="*/ 0 w 9144740"/>
              <a:gd name="connsiteY3" fmla="*/ 2832485 h 2832485"/>
              <a:gd name="connsiteX4" fmla="*/ 0 w 9144740"/>
              <a:gd name="connsiteY4" fmla="*/ 0 h 2832485"/>
              <a:gd name="connsiteX0" fmla="*/ 76200 w 9144740"/>
              <a:gd name="connsiteY0" fmla="*/ 323850 h 2832485"/>
              <a:gd name="connsiteX1" fmla="*/ 9144000 w 9144740"/>
              <a:gd name="connsiteY1" fmla="*/ 0 h 2832485"/>
              <a:gd name="connsiteX2" fmla="*/ 9144000 w 9144740"/>
              <a:gd name="connsiteY2" fmla="*/ 1878061 h 2832485"/>
              <a:gd name="connsiteX3" fmla="*/ 0 w 9144740"/>
              <a:gd name="connsiteY3" fmla="*/ 2832485 h 2832485"/>
              <a:gd name="connsiteX4" fmla="*/ 76200 w 9144740"/>
              <a:gd name="connsiteY4" fmla="*/ 323850 h 2832485"/>
              <a:gd name="connsiteX0" fmla="*/ 0 w 9144740"/>
              <a:gd name="connsiteY0" fmla="*/ 238125 h 2832485"/>
              <a:gd name="connsiteX1" fmla="*/ 9144000 w 9144740"/>
              <a:gd name="connsiteY1" fmla="*/ 0 h 2832485"/>
              <a:gd name="connsiteX2" fmla="*/ 9144000 w 9144740"/>
              <a:gd name="connsiteY2" fmla="*/ 1878061 h 2832485"/>
              <a:gd name="connsiteX3" fmla="*/ 0 w 9144740"/>
              <a:gd name="connsiteY3" fmla="*/ 2832485 h 2832485"/>
              <a:gd name="connsiteX4" fmla="*/ 0 w 9144740"/>
              <a:gd name="connsiteY4" fmla="*/ 238125 h 2832485"/>
              <a:gd name="connsiteX0" fmla="*/ 0 w 9144740"/>
              <a:gd name="connsiteY0" fmla="*/ 238125 h 2832485"/>
              <a:gd name="connsiteX1" fmla="*/ 9144000 w 9144740"/>
              <a:gd name="connsiteY1" fmla="*/ 0 h 2832485"/>
              <a:gd name="connsiteX2" fmla="*/ 9144000 w 9144740"/>
              <a:gd name="connsiteY2" fmla="*/ 1878061 h 2832485"/>
              <a:gd name="connsiteX3" fmla="*/ 0 w 9144740"/>
              <a:gd name="connsiteY3" fmla="*/ 2832485 h 2832485"/>
              <a:gd name="connsiteX4" fmla="*/ 0 w 9144740"/>
              <a:gd name="connsiteY4" fmla="*/ 238125 h 2832485"/>
              <a:gd name="connsiteX0" fmla="*/ 0 w 9144740"/>
              <a:gd name="connsiteY0" fmla="*/ 238125 h 2832485"/>
              <a:gd name="connsiteX1" fmla="*/ 9144000 w 9144740"/>
              <a:gd name="connsiteY1" fmla="*/ 0 h 2832485"/>
              <a:gd name="connsiteX2" fmla="*/ 9144000 w 9144740"/>
              <a:gd name="connsiteY2" fmla="*/ 1878061 h 2832485"/>
              <a:gd name="connsiteX3" fmla="*/ 0 w 9144740"/>
              <a:gd name="connsiteY3" fmla="*/ 2832485 h 2832485"/>
              <a:gd name="connsiteX4" fmla="*/ 0 w 9144740"/>
              <a:gd name="connsiteY4" fmla="*/ 238125 h 2832485"/>
              <a:gd name="connsiteX0" fmla="*/ 0 w 9144077"/>
              <a:gd name="connsiteY0" fmla="*/ 0 h 2594360"/>
              <a:gd name="connsiteX1" fmla="*/ 9086850 w 9144077"/>
              <a:gd name="connsiteY1" fmla="*/ 419100 h 2594360"/>
              <a:gd name="connsiteX2" fmla="*/ 9144000 w 9144077"/>
              <a:gd name="connsiteY2" fmla="*/ 1639936 h 2594360"/>
              <a:gd name="connsiteX3" fmla="*/ 0 w 9144077"/>
              <a:gd name="connsiteY3" fmla="*/ 2594360 h 2594360"/>
              <a:gd name="connsiteX4" fmla="*/ 0 w 9144077"/>
              <a:gd name="connsiteY4" fmla="*/ 0 h 2594360"/>
              <a:gd name="connsiteX0" fmla="*/ 0 w 9144740"/>
              <a:gd name="connsiteY0" fmla="*/ 0 h 2594360"/>
              <a:gd name="connsiteX1" fmla="*/ 9144000 w 9144740"/>
              <a:gd name="connsiteY1" fmla="*/ 9525 h 2594360"/>
              <a:gd name="connsiteX2" fmla="*/ 9144000 w 9144740"/>
              <a:gd name="connsiteY2" fmla="*/ 1639936 h 2594360"/>
              <a:gd name="connsiteX3" fmla="*/ 0 w 9144740"/>
              <a:gd name="connsiteY3" fmla="*/ 2594360 h 2594360"/>
              <a:gd name="connsiteX4" fmla="*/ 0 w 9144740"/>
              <a:gd name="connsiteY4" fmla="*/ 0 h 2594360"/>
              <a:gd name="connsiteX0" fmla="*/ 0 w 9144000"/>
              <a:gd name="connsiteY0" fmla="*/ 0 h 2594360"/>
              <a:gd name="connsiteX1" fmla="*/ 9144000 w 9144000"/>
              <a:gd name="connsiteY1" fmla="*/ 9525 h 2594360"/>
              <a:gd name="connsiteX2" fmla="*/ 9144000 w 9144000"/>
              <a:gd name="connsiteY2" fmla="*/ 1639936 h 2594360"/>
              <a:gd name="connsiteX3" fmla="*/ 0 w 9144000"/>
              <a:gd name="connsiteY3" fmla="*/ 2594360 h 2594360"/>
              <a:gd name="connsiteX4" fmla="*/ 0 w 9144000"/>
              <a:gd name="connsiteY4" fmla="*/ 0 h 2594360"/>
              <a:gd name="connsiteX0" fmla="*/ 125676 w 9144000"/>
              <a:gd name="connsiteY0" fmla="*/ 155154 h 2584835"/>
              <a:gd name="connsiteX1" fmla="*/ 9144000 w 9144000"/>
              <a:gd name="connsiteY1" fmla="*/ 0 h 2584835"/>
              <a:gd name="connsiteX2" fmla="*/ 9144000 w 9144000"/>
              <a:gd name="connsiteY2" fmla="*/ 1630411 h 2584835"/>
              <a:gd name="connsiteX3" fmla="*/ 0 w 9144000"/>
              <a:gd name="connsiteY3" fmla="*/ 2584835 h 2584835"/>
              <a:gd name="connsiteX4" fmla="*/ 125676 w 9144000"/>
              <a:gd name="connsiteY4" fmla="*/ 155154 h 2584835"/>
              <a:gd name="connsiteX0" fmla="*/ 0 w 9144000"/>
              <a:gd name="connsiteY0" fmla="*/ 16477 h 2584835"/>
              <a:gd name="connsiteX1" fmla="*/ 9144000 w 9144000"/>
              <a:gd name="connsiteY1" fmla="*/ 0 h 2584835"/>
              <a:gd name="connsiteX2" fmla="*/ 9144000 w 9144000"/>
              <a:gd name="connsiteY2" fmla="*/ 1630411 h 2584835"/>
              <a:gd name="connsiteX3" fmla="*/ 0 w 9144000"/>
              <a:gd name="connsiteY3" fmla="*/ 2584835 h 2584835"/>
              <a:gd name="connsiteX4" fmla="*/ 0 w 9144000"/>
              <a:gd name="connsiteY4" fmla="*/ 16477 h 2584835"/>
              <a:gd name="connsiteX0" fmla="*/ 0 w 9148334"/>
              <a:gd name="connsiteY0" fmla="*/ 12143 h 2584835"/>
              <a:gd name="connsiteX1" fmla="*/ 9148334 w 9148334"/>
              <a:gd name="connsiteY1" fmla="*/ 0 h 2584835"/>
              <a:gd name="connsiteX2" fmla="*/ 9148334 w 9148334"/>
              <a:gd name="connsiteY2" fmla="*/ 1630411 h 2584835"/>
              <a:gd name="connsiteX3" fmla="*/ 4334 w 9148334"/>
              <a:gd name="connsiteY3" fmla="*/ 2584835 h 2584835"/>
              <a:gd name="connsiteX4" fmla="*/ 0 w 9148334"/>
              <a:gd name="connsiteY4" fmla="*/ 12143 h 2584835"/>
              <a:gd name="connsiteX0" fmla="*/ 0 w 9148334"/>
              <a:gd name="connsiteY0" fmla="*/ 12143 h 2584835"/>
              <a:gd name="connsiteX1" fmla="*/ 9148334 w 9148334"/>
              <a:gd name="connsiteY1" fmla="*/ 0 h 2584835"/>
              <a:gd name="connsiteX2" fmla="*/ 9148334 w 9148334"/>
              <a:gd name="connsiteY2" fmla="*/ 1638826 h 2584835"/>
              <a:gd name="connsiteX3" fmla="*/ 4334 w 9148334"/>
              <a:gd name="connsiteY3" fmla="*/ 2584835 h 2584835"/>
              <a:gd name="connsiteX4" fmla="*/ 0 w 9148334"/>
              <a:gd name="connsiteY4" fmla="*/ 12143 h 2584835"/>
              <a:gd name="connsiteX0" fmla="*/ 0 w 9148334"/>
              <a:gd name="connsiteY0" fmla="*/ 12143 h 2582030"/>
              <a:gd name="connsiteX1" fmla="*/ 9148334 w 9148334"/>
              <a:gd name="connsiteY1" fmla="*/ 0 h 2582030"/>
              <a:gd name="connsiteX2" fmla="*/ 9148334 w 9148334"/>
              <a:gd name="connsiteY2" fmla="*/ 1638826 h 2582030"/>
              <a:gd name="connsiteX3" fmla="*/ 1529 w 9148334"/>
              <a:gd name="connsiteY3" fmla="*/ 2582030 h 2582030"/>
              <a:gd name="connsiteX4" fmla="*/ 0 w 9148334"/>
              <a:gd name="connsiteY4" fmla="*/ 12143 h 2582030"/>
              <a:gd name="connsiteX0" fmla="*/ 5476 w 9146977"/>
              <a:gd name="connsiteY0" fmla="*/ 5310 h 2582030"/>
              <a:gd name="connsiteX1" fmla="*/ 9146977 w 9146977"/>
              <a:gd name="connsiteY1" fmla="*/ 0 h 2582030"/>
              <a:gd name="connsiteX2" fmla="*/ 9146977 w 9146977"/>
              <a:gd name="connsiteY2" fmla="*/ 1638826 h 2582030"/>
              <a:gd name="connsiteX3" fmla="*/ 172 w 9146977"/>
              <a:gd name="connsiteY3" fmla="*/ 2582030 h 2582030"/>
              <a:gd name="connsiteX4" fmla="*/ 5476 w 9146977"/>
              <a:gd name="connsiteY4" fmla="*/ 5310 h 2582030"/>
              <a:gd name="connsiteX0" fmla="*/ 2367 w 9147070"/>
              <a:gd name="connsiteY0" fmla="*/ 2109 h 2582030"/>
              <a:gd name="connsiteX1" fmla="*/ 9147070 w 9147070"/>
              <a:gd name="connsiteY1" fmla="*/ 0 h 2582030"/>
              <a:gd name="connsiteX2" fmla="*/ 9147070 w 9147070"/>
              <a:gd name="connsiteY2" fmla="*/ 1638826 h 2582030"/>
              <a:gd name="connsiteX3" fmla="*/ 265 w 9147070"/>
              <a:gd name="connsiteY3" fmla="*/ 2582030 h 2582030"/>
              <a:gd name="connsiteX4" fmla="*/ 2367 w 9147070"/>
              <a:gd name="connsiteY4" fmla="*/ 2109 h 2582030"/>
              <a:gd name="connsiteX0" fmla="*/ 194191 w 9146813"/>
              <a:gd name="connsiteY0" fmla="*/ 162177 h 2582030"/>
              <a:gd name="connsiteX1" fmla="*/ 9146813 w 9146813"/>
              <a:gd name="connsiteY1" fmla="*/ 0 h 2582030"/>
              <a:gd name="connsiteX2" fmla="*/ 9146813 w 9146813"/>
              <a:gd name="connsiteY2" fmla="*/ 1638826 h 2582030"/>
              <a:gd name="connsiteX3" fmla="*/ 8 w 9146813"/>
              <a:gd name="connsiteY3" fmla="*/ 2582030 h 2582030"/>
              <a:gd name="connsiteX4" fmla="*/ 194191 w 9146813"/>
              <a:gd name="connsiteY4" fmla="*/ 162177 h 2582030"/>
              <a:gd name="connsiteX0" fmla="*/ 0 w 9147903"/>
              <a:gd name="connsiteY0" fmla="*/ 0 h 2583122"/>
              <a:gd name="connsiteX1" fmla="*/ 9147903 w 9147903"/>
              <a:gd name="connsiteY1" fmla="*/ 1092 h 2583122"/>
              <a:gd name="connsiteX2" fmla="*/ 9147903 w 9147903"/>
              <a:gd name="connsiteY2" fmla="*/ 1639918 h 2583122"/>
              <a:gd name="connsiteX3" fmla="*/ 1098 w 9147903"/>
              <a:gd name="connsiteY3" fmla="*/ 2583122 h 2583122"/>
              <a:gd name="connsiteX4" fmla="*/ 0 w 9147903"/>
              <a:gd name="connsiteY4" fmla="*/ 0 h 2583122"/>
              <a:gd name="connsiteX0" fmla="*/ 0 w 9147903"/>
              <a:gd name="connsiteY0" fmla="*/ 0 h 2583122"/>
              <a:gd name="connsiteX1" fmla="*/ 9147903 w 9147903"/>
              <a:gd name="connsiteY1" fmla="*/ 1092 h 2583122"/>
              <a:gd name="connsiteX2" fmla="*/ 9147903 w 9147903"/>
              <a:gd name="connsiteY2" fmla="*/ 1639918 h 2583122"/>
              <a:gd name="connsiteX3" fmla="*/ 1098 w 9147903"/>
              <a:gd name="connsiteY3" fmla="*/ 2583122 h 2583122"/>
              <a:gd name="connsiteX4" fmla="*/ 0 w 9147903"/>
              <a:gd name="connsiteY4" fmla="*/ 0 h 2583122"/>
              <a:gd name="connsiteX0" fmla="*/ 0 w 9151105"/>
              <a:gd name="connsiteY0" fmla="*/ 2109 h 2585231"/>
              <a:gd name="connsiteX1" fmla="*/ 9151105 w 9151105"/>
              <a:gd name="connsiteY1" fmla="*/ 0 h 2585231"/>
              <a:gd name="connsiteX2" fmla="*/ 9147903 w 9151105"/>
              <a:gd name="connsiteY2" fmla="*/ 1642027 h 2585231"/>
              <a:gd name="connsiteX3" fmla="*/ 1098 w 9151105"/>
              <a:gd name="connsiteY3" fmla="*/ 2585231 h 2585231"/>
              <a:gd name="connsiteX4" fmla="*/ 0 w 9151105"/>
              <a:gd name="connsiteY4" fmla="*/ 2109 h 2585231"/>
              <a:gd name="connsiteX0" fmla="*/ 0 w 9154306"/>
              <a:gd name="connsiteY0" fmla="*/ 2109 h 2585231"/>
              <a:gd name="connsiteX1" fmla="*/ 9151105 w 9154306"/>
              <a:gd name="connsiteY1" fmla="*/ 0 h 2585231"/>
              <a:gd name="connsiteX2" fmla="*/ 9154306 w 9154306"/>
              <a:gd name="connsiteY2" fmla="*/ 1642027 h 2585231"/>
              <a:gd name="connsiteX3" fmla="*/ 1098 w 9154306"/>
              <a:gd name="connsiteY3" fmla="*/ 2585231 h 2585231"/>
              <a:gd name="connsiteX4" fmla="*/ 0 w 9154306"/>
              <a:gd name="connsiteY4" fmla="*/ 2109 h 2585231"/>
              <a:gd name="connsiteX0" fmla="*/ 0 w 9154306"/>
              <a:gd name="connsiteY0" fmla="*/ 0 h 2583122"/>
              <a:gd name="connsiteX1" fmla="*/ 9093481 w 9154306"/>
              <a:gd name="connsiteY1" fmla="*/ 36307 h 2583122"/>
              <a:gd name="connsiteX2" fmla="*/ 9154306 w 9154306"/>
              <a:gd name="connsiteY2" fmla="*/ 1639918 h 2583122"/>
              <a:gd name="connsiteX3" fmla="*/ 1098 w 9154306"/>
              <a:gd name="connsiteY3" fmla="*/ 2583122 h 2583122"/>
              <a:gd name="connsiteX4" fmla="*/ 0 w 9154306"/>
              <a:gd name="connsiteY4" fmla="*/ 0 h 2583122"/>
              <a:gd name="connsiteX0" fmla="*/ 0 w 9157508"/>
              <a:gd name="connsiteY0" fmla="*/ 0 h 2583122"/>
              <a:gd name="connsiteX1" fmla="*/ 9157508 w 9157508"/>
              <a:gd name="connsiteY1" fmla="*/ 1092 h 2583122"/>
              <a:gd name="connsiteX2" fmla="*/ 9154306 w 9157508"/>
              <a:gd name="connsiteY2" fmla="*/ 1639918 h 2583122"/>
              <a:gd name="connsiteX3" fmla="*/ 1098 w 9157508"/>
              <a:gd name="connsiteY3" fmla="*/ 2583122 h 2583122"/>
              <a:gd name="connsiteX4" fmla="*/ 0 w 9157508"/>
              <a:gd name="connsiteY4" fmla="*/ 0 h 2583122"/>
              <a:gd name="connsiteX0" fmla="*/ 0 w 9157508"/>
              <a:gd name="connsiteY0" fmla="*/ 0 h 2583122"/>
              <a:gd name="connsiteX1" fmla="*/ 9157508 w 9157508"/>
              <a:gd name="connsiteY1" fmla="*/ 1092 h 2583122"/>
              <a:gd name="connsiteX2" fmla="*/ 9154306 w 9157508"/>
              <a:gd name="connsiteY2" fmla="*/ 1639918 h 2583122"/>
              <a:gd name="connsiteX3" fmla="*/ 1098 w 9157508"/>
              <a:gd name="connsiteY3" fmla="*/ 2583122 h 2583122"/>
              <a:gd name="connsiteX4" fmla="*/ 0 w 9157508"/>
              <a:gd name="connsiteY4" fmla="*/ 0 h 258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508" h="2583122">
                <a:moveTo>
                  <a:pt x="0" y="0"/>
                </a:moveTo>
                <a:lnTo>
                  <a:pt x="9157508" y="1092"/>
                </a:lnTo>
                <a:cubicBezTo>
                  <a:pt x="9155907" y="820505"/>
                  <a:pt x="9154306" y="824712"/>
                  <a:pt x="9154306" y="1639918"/>
                </a:cubicBezTo>
                <a:lnTo>
                  <a:pt x="1098" y="2583122"/>
                </a:lnTo>
                <a:cubicBezTo>
                  <a:pt x="-347" y="1725558"/>
                  <a:pt x="549" y="1291561"/>
                  <a:pt x="0" y="0"/>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3907" y="4594866"/>
            <a:ext cx="1283574" cy="524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347472" y="466343"/>
            <a:ext cx="5923153" cy="955098"/>
          </a:xfrm>
        </p:spPr>
        <p:txBody>
          <a:bodyPr/>
          <a:lstStyle>
            <a:lvl1pPr>
              <a:lnSpc>
                <a:spcPct val="80000"/>
              </a:lnSpc>
              <a:defRPr sz="2400" b="1" spc="-20" baseline="0">
                <a:solidFill>
                  <a:schemeClr val="tx2"/>
                </a:solidFill>
              </a:defRPr>
            </a:lvl1pPr>
          </a:lstStyle>
          <a:p>
            <a:r>
              <a:rPr lang="en-US" dirty="0"/>
              <a:t>Click To Edit Master Title Style</a:t>
            </a:r>
          </a:p>
        </p:txBody>
      </p:sp>
      <p:sp>
        <p:nvSpPr>
          <p:cNvPr id="14" name="Text Placeholder 13"/>
          <p:cNvSpPr>
            <a:spLocks noGrp="1"/>
          </p:cNvSpPr>
          <p:nvPr>
            <p:ph type="body" sz="quarter" idx="10" hasCustomPrompt="1"/>
          </p:nvPr>
        </p:nvSpPr>
        <p:spPr>
          <a:xfrm>
            <a:off x="347663" y="1565808"/>
            <a:ext cx="5922962" cy="187930"/>
          </a:xfrm>
        </p:spPr>
        <p:txBody>
          <a:bodyPr/>
          <a:lstStyle>
            <a:lvl1pPr marL="0" indent="0">
              <a:buNone/>
              <a:defRPr sz="1600" b="1" spc="-20" baseline="0">
                <a:solidFill>
                  <a:schemeClr val="bg1">
                    <a:lumMod val="50000"/>
                  </a:schemeClr>
                </a:solidFill>
              </a:defRPr>
            </a:lvl1pPr>
            <a:lvl2pPr marL="274320" indent="0">
              <a:buNone/>
              <a:defRPr sz="1600" b="1">
                <a:solidFill>
                  <a:schemeClr val="bg1">
                    <a:lumMod val="50000"/>
                  </a:schemeClr>
                </a:solidFill>
              </a:defRPr>
            </a:lvl2pPr>
            <a:lvl3pPr marL="594360" indent="0">
              <a:buNone/>
              <a:defRPr sz="1600" b="1">
                <a:solidFill>
                  <a:schemeClr val="bg1">
                    <a:lumMod val="50000"/>
                  </a:schemeClr>
                </a:solidFill>
              </a:defRPr>
            </a:lvl3pPr>
            <a:lvl4pPr marL="914400" indent="0">
              <a:buNone/>
              <a:defRPr sz="1600" b="1">
                <a:solidFill>
                  <a:schemeClr val="bg1">
                    <a:lumMod val="50000"/>
                  </a:schemeClr>
                </a:solidFill>
              </a:defRPr>
            </a:lvl4pPr>
            <a:lvl5pPr marL="1280160" indent="0">
              <a:buNone/>
              <a:defRPr sz="1600" b="1">
                <a:solidFill>
                  <a:schemeClr val="bg1">
                    <a:lumMod val="50000"/>
                  </a:schemeClr>
                </a:solidFill>
              </a:defRPr>
            </a:lvl5pPr>
          </a:lstStyle>
          <a:p>
            <a:pPr lvl="0"/>
            <a:r>
              <a:rPr lang="en-US" dirty="0"/>
              <a:t>Presenter Name</a:t>
            </a:r>
          </a:p>
        </p:txBody>
      </p:sp>
      <p:sp>
        <p:nvSpPr>
          <p:cNvPr id="15" name="Text Placeholder 13"/>
          <p:cNvSpPr>
            <a:spLocks noGrp="1"/>
          </p:cNvSpPr>
          <p:nvPr>
            <p:ph type="body" sz="quarter" idx="11" hasCustomPrompt="1"/>
          </p:nvPr>
        </p:nvSpPr>
        <p:spPr>
          <a:xfrm>
            <a:off x="347663" y="1804643"/>
            <a:ext cx="5922962" cy="187930"/>
          </a:xfrm>
        </p:spPr>
        <p:txBody>
          <a:bodyPr/>
          <a:lstStyle>
            <a:lvl1pPr marL="0" indent="0">
              <a:buNone/>
              <a:defRPr sz="1400" b="0" spc="-20" baseline="0">
                <a:solidFill>
                  <a:schemeClr val="bg1">
                    <a:lumMod val="50000"/>
                  </a:schemeClr>
                </a:solidFill>
              </a:defRPr>
            </a:lvl1pPr>
            <a:lvl2pPr marL="274320" indent="0">
              <a:buNone/>
              <a:defRPr sz="1600" b="1">
                <a:solidFill>
                  <a:schemeClr val="bg1">
                    <a:lumMod val="50000"/>
                  </a:schemeClr>
                </a:solidFill>
              </a:defRPr>
            </a:lvl2pPr>
            <a:lvl3pPr marL="594360" indent="0">
              <a:buNone/>
              <a:defRPr sz="1600" b="1">
                <a:solidFill>
                  <a:schemeClr val="bg1">
                    <a:lumMod val="50000"/>
                  </a:schemeClr>
                </a:solidFill>
              </a:defRPr>
            </a:lvl3pPr>
            <a:lvl4pPr marL="914400" indent="0">
              <a:buNone/>
              <a:defRPr sz="1600" b="1">
                <a:solidFill>
                  <a:schemeClr val="bg1">
                    <a:lumMod val="50000"/>
                  </a:schemeClr>
                </a:solidFill>
              </a:defRPr>
            </a:lvl4pPr>
            <a:lvl5pPr marL="1280160" indent="0">
              <a:buNone/>
              <a:defRPr sz="1600" b="1">
                <a:solidFill>
                  <a:schemeClr val="bg1">
                    <a:lumMod val="50000"/>
                  </a:schemeClr>
                </a:solidFill>
              </a:defRPr>
            </a:lvl5pPr>
          </a:lstStyle>
          <a:p>
            <a:pPr lvl="0"/>
            <a:r>
              <a:rPr lang="en-US" dirty="0"/>
              <a:t>Job Title</a:t>
            </a:r>
          </a:p>
        </p:txBody>
      </p:sp>
      <p:sp>
        <p:nvSpPr>
          <p:cNvPr id="19" name="Text Placeholder 3"/>
          <p:cNvSpPr>
            <a:spLocks noGrp="1"/>
          </p:cNvSpPr>
          <p:nvPr>
            <p:ph type="body" sz="quarter" idx="13" hasCustomPrompt="1"/>
          </p:nvPr>
        </p:nvSpPr>
        <p:spPr>
          <a:xfrm>
            <a:off x="347663" y="2953256"/>
            <a:ext cx="5922962" cy="827081"/>
          </a:xfrm>
        </p:spPr>
        <p:txBody>
          <a:bodyPr anchor="t" anchorCtr="0"/>
          <a:lstStyle>
            <a:lvl1pPr marL="0" indent="0">
              <a:buNone/>
              <a:defRPr sz="1200" i="0" spc="0" baseline="0">
                <a:solidFill>
                  <a:schemeClr val="tx2"/>
                </a:solidFill>
              </a:defRPr>
            </a:lvl1pPr>
            <a:lvl2pPr marL="274320" indent="0">
              <a:buNone/>
              <a:defRPr/>
            </a:lvl2pPr>
            <a:lvl3pPr marL="594360" indent="0">
              <a:buNone/>
              <a:defRPr/>
            </a:lvl3pPr>
            <a:lvl4pPr marL="914400" indent="0">
              <a:buNone/>
              <a:defRPr/>
            </a:lvl4pPr>
            <a:lvl5pPr marL="1280160" indent="0">
              <a:buNone/>
              <a:defRPr/>
            </a:lvl5pPr>
          </a:lstStyle>
          <a:p>
            <a:pPr lvl="0"/>
            <a:r>
              <a:rPr lang="en-US" dirty="0"/>
              <a:t>Primary reason or goal for this report (if necessary)</a:t>
            </a:r>
          </a:p>
        </p:txBody>
      </p:sp>
      <p:cxnSp>
        <p:nvCxnSpPr>
          <p:cNvPr id="22" name="Straight Connector 21"/>
          <p:cNvCxnSpPr/>
          <p:nvPr userDrawn="1"/>
        </p:nvCxnSpPr>
        <p:spPr>
          <a:xfrm flipV="1">
            <a:off x="5242560" y="1636704"/>
            <a:ext cx="3893932" cy="1602885"/>
          </a:xfrm>
          <a:prstGeom prst="line">
            <a:avLst/>
          </a:prstGeom>
          <a:ln w="19050">
            <a:gradFill>
              <a:gsLst>
                <a:gs pos="19000">
                  <a:schemeClr val="accent1"/>
                </a:gs>
                <a:gs pos="91000">
                  <a:schemeClr val="bg1">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006" y="0"/>
            <a:ext cx="9144000" cy="5143500"/>
          </a:xfrm>
          <a:prstGeom prst="rect">
            <a:avLst/>
          </a:prstGeom>
        </p:spPr>
      </p:pic>
      <p:pic>
        <p:nvPicPr>
          <p:cNvPr id="9" name="Picture 15" descr="Sabre-Logo-reg-RG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664" y="4448962"/>
            <a:ext cx="1417320" cy="49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3"/>
          <p:cNvSpPr>
            <a:spLocks noGrp="1"/>
          </p:cNvSpPr>
          <p:nvPr>
            <p:ph type="body" sz="quarter" idx="14" hasCustomPrompt="1"/>
          </p:nvPr>
        </p:nvSpPr>
        <p:spPr>
          <a:xfrm>
            <a:off x="347663" y="4445843"/>
            <a:ext cx="2340305" cy="202966"/>
          </a:xfrm>
        </p:spPr>
        <p:txBody>
          <a:bodyPr anchor="ctr" anchorCtr="0"/>
          <a:lstStyle>
            <a:lvl1pPr marL="0" indent="0">
              <a:buNone/>
              <a:defRPr sz="1200" i="0" spc="0" baseline="0">
                <a:solidFill>
                  <a:schemeClr val="bg1">
                    <a:lumMod val="50000"/>
                  </a:schemeClr>
                </a:solidFill>
              </a:defRPr>
            </a:lvl1pPr>
            <a:lvl2pPr marL="274320" indent="0">
              <a:buNone/>
              <a:defRPr/>
            </a:lvl2pPr>
            <a:lvl3pPr marL="594360" indent="0">
              <a:buNone/>
              <a:defRPr/>
            </a:lvl3pPr>
            <a:lvl4pPr marL="914400" indent="0">
              <a:buNone/>
              <a:defRPr/>
            </a:lvl4pPr>
            <a:lvl5pPr marL="1280160" indent="0">
              <a:buNone/>
              <a:defRPr/>
            </a:lvl5pPr>
          </a:lstStyle>
          <a:p>
            <a:pPr lvl="0"/>
            <a:r>
              <a:rPr lang="en-US" dirty="0"/>
              <a:t>MONTH 00, 2016</a:t>
            </a:r>
          </a:p>
        </p:txBody>
      </p:sp>
      <p:cxnSp>
        <p:nvCxnSpPr>
          <p:cNvPr id="25" name="Straight Connector 24"/>
          <p:cNvCxnSpPr/>
          <p:nvPr userDrawn="1"/>
        </p:nvCxnSpPr>
        <p:spPr>
          <a:xfrm>
            <a:off x="347663" y="4701935"/>
            <a:ext cx="2340305" cy="0"/>
          </a:xfrm>
          <a:prstGeom prst="line">
            <a:avLst/>
          </a:prstGeom>
          <a:ln w="12700" cmpd="sng">
            <a:gradFill flip="none" rotWithShape="1">
              <a:gsLst>
                <a:gs pos="0">
                  <a:schemeClr val="bg1">
                    <a:lumMod val="50000"/>
                  </a:schemeClr>
                </a:gs>
                <a:gs pos="100000">
                  <a:schemeClr val="bg1">
                    <a:alpha val="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1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43B8F64-BF4A-4C78-AA90-477FE407B0F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50433FC-5CFF-4B20-B717-66028250AE75}" type="slidenum">
              <a:rPr lang="en-US" smtClean="0"/>
              <a:t>‹#›</a:t>
            </a:fld>
            <a:endParaRPr 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9" name="Picture 3" descr="C:\Users\sg0219642\AppData\Local\Microsoft\Windows\Temporary Internet Files\Content.Outlook\6HVEAOKM\2014_YPC_Logo_Print-HiRe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6738" y="0"/>
            <a:ext cx="1595831" cy="698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43B8F64-BF4A-4C78-AA90-477FE407B0FF}" type="datetimeFigureOut">
              <a:rPr lang="en-US" smtClean="0"/>
              <a:t>3/9/2017</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fld id="{C50433FC-5CFF-4B20-B717-66028250AE7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pic>
        <p:nvPicPr>
          <p:cNvPr id="11" name="Picture 3" descr="C:\Users\sg0219642\AppData\Local\Microsoft\Windows\Temporary Internet Files\Content.Outlook\6HVEAOKM\2014_YPC_Logo_Print-HiRe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6738" y="0"/>
            <a:ext cx="1595831" cy="69817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43B8F64-BF4A-4C78-AA90-477FE407B0FF}" type="datetimeFigureOut">
              <a:rPr lang="en-US" smtClean="0"/>
              <a:t>3/9/2017</a:t>
            </a:fld>
            <a:endParaRPr lang="en-US"/>
          </a:p>
        </p:txBody>
      </p:sp>
      <p:sp>
        <p:nvSpPr>
          <p:cNvPr id="10" name="Slide Number Placeholder 9"/>
          <p:cNvSpPr>
            <a:spLocks noGrp="1"/>
          </p:cNvSpPr>
          <p:nvPr>
            <p:ph type="sldNum" sz="quarter" idx="16"/>
          </p:nvPr>
        </p:nvSpPr>
        <p:spPr/>
        <p:txBody>
          <a:bodyPr rtlCol="0"/>
          <a:lstStyle/>
          <a:p>
            <a:fld id="{C50433FC-5CFF-4B20-B717-66028250AE7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pic>
        <p:nvPicPr>
          <p:cNvPr id="14" name="Picture 3" descr="C:\Users\sg0219642\AppData\Local\Microsoft\Windows\Temporary Internet Files\Content.Outlook\6HVEAOKM\2014_YPC_Logo_Print-HiRe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6738" y="0"/>
            <a:ext cx="1595831" cy="698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43B8F64-BF4A-4C78-AA90-477FE407B0FF}" type="datetimeFigureOut">
              <a:rPr lang="en-US" smtClean="0"/>
              <a:t>3/9/2017</a:t>
            </a:fld>
            <a:endParaRPr lang="en-US"/>
          </a:p>
        </p:txBody>
      </p:sp>
      <p:sp>
        <p:nvSpPr>
          <p:cNvPr id="12" name="Slide Number Placeholder 11"/>
          <p:cNvSpPr>
            <a:spLocks noGrp="1"/>
          </p:cNvSpPr>
          <p:nvPr>
            <p:ph type="sldNum" sz="quarter" idx="16"/>
          </p:nvPr>
        </p:nvSpPr>
        <p:spPr/>
        <p:txBody>
          <a:bodyPr rtlCol="0"/>
          <a:lstStyle/>
          <a:p>
            <a:fld id="{C50433FC-5CFF-4B20-B717-66028250AE7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pic>
        <p:nvPicPr>
          <p:cNvPr id="18" name="Picture 3" descr="C:\Users\sg0219642\AppData\Local\Microsoft\Windows\Temporary Internet Files\Content.Outlook\6HVEAOKM\2014_YPC_Logo_Print-HiRe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6738" y="0"/>
            <a:ext cx="1595831" cy="698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43B8F64-BF4A-4C78-AA90-477FE407B0FF}"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50433FC-5CFF-4B20-B717-66028250AE75}" type="slidenum">
              <a:rPr lang="en-US" smtClean="0"/>
              <a:t>‹#›</a:t>
            </a:fld>
            <a:endParaRPr lang="en-US"/>
          </a:p>
        </p:txBody>
      </p:sp>
      <p:pic>
        <p:nvPicPr>
          <p:cNvPr id="7" name="Picture 3" descr="C:\Users\sg0219642\AppData\Local\Microsoft\Windows\Temporary Internet Files\Content.Outlook\6HVEAOKM\2014_YPC_Logo_Print-HiRe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6738" y="0"/>
            <a:ext cx="1595831" cy="698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B8F64-BF4A-4C78-AA90-477FE407B0FF}"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C50433FC-5CFF-4B20-B717-66028250AE75}" type="slidenum">
              <a:rPr lang="en-US" smtClean="0"/>
              <a:t>‹#›</a:t>
            </a:fld>
            <a:endParaRPr lang="en-US"/>
          </a:p>
        </p:txBody>
      </p:sp>
      <p:pic>
        <p:nvPicPr>
          <p:cNvPr id="6" name="Picture 3" descr="C:\Users\sg0219642\AppData\Local\Microsoft\Windows\Temporary Internet Files\Content.Outlook\6HVEAOKM\2014_YPC_Logo_Print-HiRe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6738" y="0"/>
            <a:ext cx="1595831" cy="698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43B8F64-BF4A-4C78-AA90-477FE407B0FF}"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50433FC-5CFF-4B20-B717-66028250AE75}" type="slidenum">
              <a:rPr lang="en-US" smtClean="0"/>
              <a:t>‹#›</a:t>
            </a:fld>
            <a:endParaRPr 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3" descr="C:\Users\sg0219642\AppData\Local\Microsoft\Windows\Temporary Internet Files\Content.Outlook\6HVEAOKM\2014_YPC_Logo_Print-HiRe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6738" y="0"/>
            <a:ext cx="1595831" cy="698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743B8F64-BF4A-4C78-AA90-477FE407B0FF}" type="datetimeFigureOut">
              <a:rPr lang="en-US" smtClean="0"/>
              <a:t>3/9/2017</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fld id="{C50433FC-5CFF-4B20-B717-66028250AE75}" type="slidenum">
              <a:rPr lang="en-US" smtClean="0"/>
              <a:t>‹#›</a:t>
            </a:fld>
            <a:endParaRPr lang="en-US"/>
          </a:p>
        </p:txBody>
      </p:sp>
      <p:sp>
        <p:nvSpPr>
          <p:cNvPr id="14" name="Footer Placeholder 13"/>
          <p:cNvSpPr>
            <a:spLocks noGrp="1"/>
          </p:cNvSpPr>
          <p:nvPr>
            <p:ph type="ftr" sz="quarter" idx="12"/>
          </p:nvPr>
        </p:nvSpPr>
        <p:spPr>
          <a:xfrm>
            <a:off x="1600200" y="4686155"/>
            <a:ext cx="4572000" cy="273844"/>
          </a:xfrm>
        </p:spPr>
        <p:txBody>
          <a:bodyPr rtlCol="0"/>
          <a:lstStyle/>
          <a:p>
            <a:endParaRPr lang="en-US"/>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pic>
        <p:nvPicPr>
          <p:cNvPr id="16" name="Picture 3" descr="C:\Users\sg0219642\AppData\Local\Microsoft\Windows\Temporary Internet Files\Content.Outlook\6HVEAOKM\2014_YPC_Logo_Print-HiRe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6738" y="0"/>
            <a:ext cx="1595831" cy="69817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743B8F64-BF4A-4C78-AA90-477FE407B0FF}" type="datetimeFigureOut">
              <a:rPr lang="en-US" smtClean="0"/>
              <a:t>3/9/2017</a:t>
            </a:fld>
            <a:endParaRPr lang="en-US"/>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50433FC-5CFF-4B20-B717-66028250AE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offensive-security.com/information-security-certifications/oscp-offensive-security-certified-professiona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www.telegraph.co.uk/news/2016/04/27/cyber-attackers-hack-german-nuclear-plant/" TargetMode="External"/><Relationship Id="rId13" Type="http://schemas.openxmlformats.org/officeDocument/2006/relationships/hyperlink" Target="http://www.news.com.au/technology/gadgets/wearables/australians-embracing-superhuman-microchip-technology/news-story/536a08003cb07cba23336f83278a5003" TargetMode="External"/><Relationship Id="rId3" Type="http://schemas.openxmlformats.org/officeDocument/2006/relationships/hyperlink" Target="https://techcrunch.com/2015/10/24/why-iot-security-is-so-critical/" TargetMode="External"/><Relationship Id="rId7" Type="http://schemas.openxmlformats.org/officeDocument/2006/relationships/hyperlink" Target="https://techcrunch.com/2016/10/11/how-artificial-intelligence-is-changing-online-retail-forever/" TargetMode="External"/><Relationship Id="rId12" Type="http://schemas.openxmlformats.org/officeDocument/2006/relationships/hyperlink" Target="http://www.defenseone.com/ideas/2015/12/2016-predictions-look-ahead/124668/" TargetMode="External"/><Relationship Id="rId2" Type="http://schemas.openxmlformats.org/officeDocument/2006/relationships/hyperlink" Target="http://www.techrepublic.com/article/the-dark-side-of-wearables-how-theyre-secretly-jeopardizing-your-security-and-privacy/" TargetMode="External"/><Relationship Id="rId1" Type="http://schemas.openxmlformats.org/officeDocument/2006/relationships/slideLayout" Target="../slideLayouts/slideLayout2.xml"/><Relationship Id="rId6" Type="http://schemas.openxmlformats.org/officeDocument/2006/relationships/hyperlink" Target="https://www.technologyreview.com/s/542626/why-self-driving-cars-must-be-programmed-to-kill/" TargetMode="External"/><Relationship Id="rId11" Type="http://schemas.openxmlformats.org/officeDocument/2006/relationships/hyperlink" Target="http://time.com/3928086/these-5-facts-explain-the-threat-of-cyber-warfare/" TargetMode="External"/><Relationship Id="rId5" Type="http://schemas.openxmlformats.org/officeDocument/2006/relationships/hyperlink" Target="https://www.wired.com/2016/03/fbi-warns-car-hacking-real-risk/" TargetMode="External"/><Relationship Id="rId10" Type="http://schemas.openxmlformats.org/officeDocument/2006/relationships/hyperlink" Target="http://www.theregister.co.uk/2016/03/24/water_utility_hacked/" TargetMode="External"/><Relationship Id="rId4" Type="http://schemas.openxmlformats.org/officeDocument/2006/relationships/hyperlink" Target="http://searchsecurity.techtarget.com/news/450401962/Details-emerging-on-Dyn-DNS-DDoS-attack-Mirai-IoT-botnet" TargetMode="External"/><Relationship Id="rId9" Type="http://schemas.openxmlformats.org/officeDocument/2006/relationships/hyperlink" Target="http://www.bbc.com/news/technology-30575104" TargetMode="External"/><Relationship Id="rId14" Type="http://schemas.openxmlformats.org/officeDocument/2006/relationships/hyperlink" Target="http://www.nextgov.com/cybersecurity/2016/05/unlikely-threat-posed-hacked-medical-devices-va/12860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hyperlink" Target="http://www.npr.org/" TargetMode="External"/><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hyperlink" Target="http://www.readwriteweb.com/" TargetMode="External"/><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hyperlink" Target="http://aws.amazon.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1977" y="1835876"/>
            <a:ext cx="7786961" cy="1371600"/>
          </a:xfrm>
        </p:spPr>
        <p:txBody>
          <a:bodyPr>
            <a:normAutofit fontScale="90000"/>
          </a:bodyPr>
          <a:lstStyle/>
          <a:p>
            <a:br>
              <a:rPr lang="en-US" dirty="0"/>
            </a:br>
            <a:br>
              <a:rPr lang="en-US" dirty="0"/>
            </a:br>
            <a:br>
              <a:rPr lang="en-US" dirty="0"/>
            </a:br>
            <a:br>
              <a:rPr lang="en-US" dirty="0"/>
            </a:br>
            <a:r>
              <a:rPr lang="en-US" dirty="0"/>
              <a:t>Information Security</a:t>
            </a:r>
            <a:br>
              <a:rPr lang="en-US" dirty="0"/>
            </a:br>
            <a:r>
              <a:rPr lang="en-US" dirty="0"/>
              <a:t>              </a:t>
            </a:r>
            <a:br>
              <a:rPr lang="en-US" dirty="0"/>
            </a:br>
            <a:r>
              <a:rPr lang="en-US" dirty="0"/>
              <a:t>                          ……</a:t>
            </a:r>
            <a:r>
              <a:rPr lang="en-US" sz="2700" dirty="0"/>
              <a:t>PLOTTING YOUR PATH</a:t>
            </a:r>
          </a:p>
        </p:txBody>
      </p:sp>
      <p:sp>
        <p:nvSpPr>
          <p:cNvPr id="6" name="Subtitle 5"/>
          <p:cNvSpPr>
            <a:spLocks noGrp="1"/>
          </p:cNvSpPr>
          <p:nvPr>
            <p:ph type="subTitle" idx="1"/>
          </p:nvPr>
        </p:nvSpPr>
        <p:spPr/>
        <p:txBody>
          <a:bodyPr/>
          <a:lstStyle/>
          <a:p>
            <a:r>
              <a:rPr lang="en-US" dirty="0"/>
              <a:t>March 10</a:t>
            </a:r>
            <a:r>
              <a:rPr lang="en-US" baseline="30000" dirty="0"/>
              <a:t>th</a:t>
            </a:r>
            <a:r>
              <a:rPr lang="en-US" dirty="0"/>
              <a:t> , 2017</a:t>
            </a:r>
          </a:p>
        </p:txBody>
      </p:sp>
      <p:sp>
        <p:nvSpPr>
          <p:cNvPr id="2" name="TextBox 1"/>
          <p:cNvSpPr txBox="1"/>
          <p:nvPr/>
        </p:nvSpPr>
        <p:spPr>
          <a:xfrm>
            <a:off x="148046" y="4624251"/>
            <a:ext cx="1689462"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257852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648" y="1200150"/>
            <a:ext cx="4196419" cy="3943350"/>
          </a:xfrm>
        </p:spPr>
        <p:txBody>
          <a:bodyPr>
            <a:normAutofit fontScale="62500" lnSpcReduction="20000"/>
          </a:bodyPr>
          <a:lstStyle/>
          <a:p>
            <a:r>
              <a:rPr lang="en-US" dirty="0"/>
              <a:t>Wearable's (contact lenses)</a:t>
            </a:r>
          </a:p>
          <a:p>
            <a:r>
              <a:rPr lang="en-US" dirty="0" err="1"/>
              <a:t>IoT</a:t>
            </a:r>
            <a:r>
              <a:rPr lang="en-US" dirty="0"/>
              <a:t> (home automation, shopping, entertainment)</a:t>
            </a:r>
          </a:p>
          <a:p>
            <a:r>
              <a:rPr lang="en-US" dirty="0"/>
              <a:t>Drones</a:t>
            </a:r>
          </a:p>
          <a:p>
            <a:r>
              <a:rPr lang="en-US" dirty="0"/>
              <a:t>User Interfaces - Flexible screens, voice, augmented reality</a:t>
            </a:r>
          </a:p>
          <a:p>
            <a:r>
              <a:rPr lang="en-US" dirty="0"/>
              <a:t>Robotics (Biometrics, Medical Devices)</a:t>
            </a:r>
          </a:p>
          <a:p>
            <a:r>
              <a:rPr lang="en-US" dirty="0"/>
              <a:t>Autonomous Cars (Ethics issues)</a:t>
            </a:r>
          </a:p>
          <a:p>
            <a:r>
              <a:rPr lang="en-US" dirty="0"/>
              <a:t>Embedded Devices (SCADA) – </a:t>
            </a:r>
            <a:r>
              <a:rPr lang="en-US" dirty="0" err="1"/>
              <a:t>InfraGard</a:t>
            </a:r>
            <a:endParaRPr lang="en-US" dirty="0"/>
          </a:p>
          <a:p>
            <a:r>
              <a:rPr lang="en-US" dirty="0"/>
              <a:t>Virtual Reality</a:t>
            </a:r>
          </a:p>
          <a:p>
            <a:r>
              <a:rPr lang="en-US" dirty="0"/>
              <a:t>3D Printing</a:t>
            </a:r>
          </a:p>
        </p:txBody>
      </p:sp>
      <p:sp>
        <p:nvSpPr>
          <p:cNvPr id="3" name="Title 2"/>
          <p:cNvSpPr>
            <a:spLocks noGrp="1"/>
          </p:cNvSpPr>
          <p:nvPr>
            <p:ph type="title"/>
          </p:nvPr>
        </p:nvSpPr>
        <p:spPr/>
        <p:txBody>
          <a:bodyPr>
            <a:normAutofit fontScale="90000"/>
          </a:bodyPr>
          <a:lstStyle/>
          <a:p>
            <a:r>
              <a:rPr lang="en-US" dirty="0"/>
              <a:t>Innovations – Future 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373" y="1117600"/>
            <a:ext cx="4463627" cy="4025901"/>
          </a:xfrm>
          <a:prstGeom prst="rect">
            <a:avLst/>
          </a:prstGeom>
        </p:spPr>
      </p:pic>
    </p:spTree>
    <p:extLst>
      <p:ext uri="{BB962C8B-B14F-4D97-AF65-F5344CB8AC3E}">
        <p14:creationId xmlns:p14="http://schemas.microsoft.com/office/powerpoint/2010/main" val="426693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648" y="1200150"/>
            <a:ext cx="4447032" cy="3943350"/>
          </a:xfrm>
        </p:spPr>
        <p:txBody>
          <a:bodyPr>
            <a:normAutofit/>
          </a:bodyPr>
          <a:lstStyle/>
          <a:p>
            <a:r>
              <a:rPr lang="en-US" sz="2000" dirty="0"/>
              <a:t>Huge Delta / Deficiency</a:t>
            </a:r>
          </a:p>
          <a:p>
            <a:r>
              <a:rPr lang="en-US" sz="2000" dirty="0"/>
              <a:t>Salary</a:t>
            </a:r>
          </a:p>
          <a:p>
            <a:r>
              <a:rPr lang="en-US" sz="2000" dirty="0"/>
              <a:t>Huge Diversity (mile wide, inch thick)</a:t>
            </a:r>
          </a:p>
          <a:p>
            <a:r>
              <a:rPr lang="en-US" sz="2000" dirty="0"/>
              <a:t>Seek an Internship</a:t>
            </a:r>
          </a:p>
          <a:p>
            <a:r>
              <a:rPr lang="en-US" sz="2000" dirty="0"/>
              <a:t>Get Certified (CISSP, CISM, CISA)</a:t>
            </a:r>
          </a:p>
          <a:p>
            <a:r>
              <a:rPr lang="en-US" sz="2000" dirty="0" err="1"/>
              <a:t>IoT</a:t>
            </a:r>
            <a:r>
              <a:rPr lang="en-US" sz="2000" dirty="0"/>
              <a:t> and Cloud</a:t>
            </a:r>
          </a:p>
          <a:p>
            <a:r>
              <a:rPr lang="en-US" sz="2000" dirty="0"/>
              <a:t>Create Your Brand</a:t>
            </a:r>
          </a:p>
          <a:p>
            <a:r>
              <a:rPr lang="en-US" sz="2000" dirty="0"/>
              <a:t>Get a Mentor or Coach</a:t>
            </a:r>
          </a:p>
        </p:txBody>
      </p:sp>
      <p:sp>
        <p:nvSpPr>
          <p:cNvPr id="3" name="Title 2"/>
          <p:cNvSpPr>
            <a:spLocks noGrp="1"/>
          </p:cNvSpPr>
          <p:nvPr>
            <p:ph type="title"/>
          </p:nvPr>
        </p:nvSpPr>
        <p:spPr/>
        <p:txBody>
          <a:bodyPr>
            <a:normAutofit fontScale="90000"/>
          </a:bodyPr>
          <a:lstStyle/>
          <a:p>
            <a:r>
              <a:rPr lang="en-US" dirty="0"/>
              <a:t>Your Career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783" y="1144693"/>
            <a:ext cx="4104217" cy="3998807"/>
          </a:xfrm>
          <a:prstGeom prst="rect">
            <a:avLst/>
          </a:prstGeom>
        </p:spPr>
      </p:pic>
    </p:spTree>
    <p:extLst>
      <p:ext uri="{BB962C8B-B14F-4D97-AF65-F5344CB8AC3E}">
        <p14:creationId xmlns:p14="http://schemas.microsoft.com/office/powerpoint/2010/main" val="83941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Learn the basics:</a:t>
            </a:r>
            <a:r>
              <a:rPr lang="en-US" dirty="0"/>
              <a:t> </a:t>
            </a:r>
            <a:br>
              <a:rPr lang="en-US" dirty="0"/>
            </a:br>
            <a:endParaRPr lang="en-US" dirty="0"/>
          </a:p>
        </p:txBody>
      </p:sp>
      <p:sp>
        <p:nvSpPr>
          <p:cNvPr id="3" name="Content Placeholder 2"/>
          <p:cNvSpPr>
            <a:spLocks noGrp="1"/>
          </p:cNvSpPr>
          <p:nvPr>
            <p:ph sz="quarter" idx="1"/>
          </p:nvPr>
        </p:nvSpPr>
        <p:spPr/>
        <p:txBody>
          <a:bodyPr>
            <a:normAutofit fontScale="77500" lnSpcReduction="20000"/>
          </a:bodyPr>
          <a:lstStyle/>
          <a:p>
            <a:pPr marL="742950" lvl="1" indent="-285750">
              <a:buFont typeface="+mj-lt"/>
              <a:buAutoNum type="arabicPeriod"/>
            </a:pPr>
            <a:r>
              <a:rPr lang="en-US" b="1" dirty="0"/>
              <a:t>Learn Linux:  </a:t>
            </a:r>
            <a:r>
              <a:rPr lang="en-US" dirty="0"/>
              <a:t>Most security takes place at the scripting level, therefore, you need to become extremely familiar with the Linux operating environment. </a:t>
            </a:r>
          </a:p>
          <a:p>
            <a:pPr marL="742950" lvl="1" indent="-285750">
              <a:buFont typeface="+mj-lt"/>
              <a:buAutoNum type="arabicPeriod"/>
            </a:pPr>
            <a:r>
              <a:rPr lang="en-US" b="1" dirty="0"/>
              <a:t>Scripting Skills:  </a:t>
            </a:r>
            <a:r>
              <a:rPr lang="en-US" dirty="0"/>
              <a:t>Build on basic coding skills (Python, ruby </a:t>
            </a:r>
            <a:r>
              <a:rPr lang="en-US" dirty="0" err="1"/>
              <a:t>etc</a:t>
            </a:r>
            <a:r>
              <a:rPr lang="en-US" dirty="0"/>
              <a:t>) to build tools etc. </a:t>
            </a:r>
          </a:p>
          <a:p>
            <a:pPr marL="742950" lvl="1" indent="-285750">
              <a:buFont typeface="+mj-lt"/>
              <a:buAutoNum type="arabicPeriod"/>
            </a:pPr>
            <a:r>
              <a:rPr lang="en-US" b="1" dirty="0"/>
              <a:t>Learn penetration testing:</a:t>
            </a:r>
            <a:r>
              <a:rPr lang="en-US" dirty="0"/>
              <a:t> .</a:t>
            </a:r>
          </a:p>
          <a:p>
            <a:pPr marL="742950" lvl="1" indent="-285750">
              <a:buFont typeface="+mj-lt"/>
              <a:buAutoNum type="arabicPeriod"/>
            </a:pPr>
            <a:r>
              <a:rPr lang="en-US" b="1" dirty="0"/>
              <a:t>Focus on one area first:  </a:t>
            </a:r>
            <a:endParaRPr lang="en-US" dirty="0"/>
          </a:p>
          <a:p>
            <a:pPr marL="1143000" lvl="2">
              <a:buFont typeface="+mj-lt"/>
              <a:buAutoNum type="arabicPeriod"/>
            </a:pPr>
            <a:r>
              <a:rPr lang="en-US" dirty="0"/>
              <a:t>Networking</a:t>
            </a:r>
          </a:p>
          <a:p>
            <a:pPr marL="1143000" lvl="2">
              <a:buFont typeface="+mj-lt"/>
              <a:buAutoNum type="arabicPeriod"/>
            </a:pPr>
            <a:r>
              <a:rPr lang="en-US" dirty="0"/>
              <a:t>Database</a:t>
            </a:r>
          </a:p>
          <a:p>
            <a:pPr marL="1143000" lvl="2">
              <a:buFont typeface="+mj-lt"/>
              <a:buAutoNum type="arabicPeriod"/>
            </a:pPr>
            <a:r>
              <a:rPr lang="en-US" dirty="0"/>
              <a:t>Application development (SDLC)</a:t>
            </a:r>
          </a:p>
          <a:p>
            <a:pPr marL="742950" lvl="1" indent="-285750">
              <a:buFont typeface="+mj-lt"/>
              <a:buAutoNum type="arabicPeriod"/>
            </a:pPr>
            <a:r>
              <a:rPr lang="en-US" b="1" dirty="0"/>
              <a:t>Build your own lab (virtual machine / KALI)</a:t>
            </a:r>
            <a:endParaRPr lang="en-US" dirty="0"/>
          </a:p>
          <a:p>
            <a:endParaRPr lang="en-US" dirty="0"/>
          </a:p>
        </p:txBody>
      </p:sp>
    </p:spTree>
    <p:extLst>
      <p:ext uri="{BB962C8B-B14F-4D97-AF65-F5344CB8AC3E}">
        <p14:creationId xmlns:p14="http://schemas.microsoft.com/office/powerpoint/2010/main" val="304694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Early Career Paths</a:t>
            </a:r>
            <a:endParaRPr lang="en-US" dirty="0"/>
          </a:p>
        </p:txBody>
      </p:sp>
      <p:sp>
        <p:nvSpPr>
          <p:cNvPr id="3" name="Content Placeholder 2"/>
          <p:cNvSpPr>
            <a:spLocks noGrp="1"/>
          </p:cNvSpPr>
          <p:nvPr>
            <p:ph sz="quarter" idx="1"/>
          </p:nvPr>
        </p:nvSpPr>
        <p:spPr/>
        <p:txBody>
          <a:bodyPr>
            <a:normAutofit fontScale="77500" lnSpcReduction="20000"/>
          </a:bodyPr>
          <a:lstStyle/>
          <a:p>
            <a:pPr lvl="1"/>
            <a:r>
              <a:rPr lang="en-US" sz="2300" dirty="0"/>
              <a:t>Become a QSA or work for a company performing gap analysis. </a:t>
            </a:r>
          </a:p>
          <a:p>
            <a:pPr lvl="1"/>
            <a:r>
              <a:rPr lang="en-US" sz="2300" dirty="0"/>
              <a:t>Work as a system administrator or network engineer.  </a:t>
            </a:r>
          </a:p>
          <a:p>
            <a:pPr lvl="1"/>
            <a:r>
              <a:rPr lang="en-US" sz="2300" dirty="0"/>
              <a:t>Learn penetration testing as many companies accept newbies in this field.</a:t>
            </a:r>
          </a:p>
          <a:p>
            <a:pPr lvl="1"/>
            <a:r>
              <a:rPr lang="en-US" sz="2300" dirty="0"/>
              <a:t>Start out as an analyst in a SOC or Incident Response area.</a:t>
            </a:r>
          </a:p>
          <a:p>
            <a:pPr lvl="1"/>
            <a:r>
              <a:rPr lang="en-US" sz="2300" dirty="0"/>
              <a:t>Focus on </a:t>
            </a:r>
            <a:r>
              <a:rPr lang="en-US" sz="2300" dirty="0" err="1"/>
              <a:t>AppDev</a:t>
            </a:r>
            <a:r>
              <a:rPr lang="en-US" sz="2300" dirty="0"/>
              <a:t> and </a:t>
            </a:r>
            <a:r>
              <a:rPr lang="en-US" sz="2300" dirty="0" err="1"/>
              <a:t>WebApps</a:t>
            </a:r>
            <a:endParaRPr lang="en-US" sz="2300" dirty="0"/>
          </a:p>
          <a:p>
            <a:pPr lvl="1"/>
            <a:r>
              <a:rPr lang="en-US" sz="2300" dirty="0"/>
              <a:t>Get a degree is from a US University that has a Cyber Security or Information Security program. </a:t>
            </a:r>
          </a:p>
          <a:p>
            <a:pPr lvl="1"/>
            <a:r>
              <a:rPr lang="en-US" sz="2300" dirty="0"/>
              <a:t>You may also want to explore working directly with the US government (FBI, CIA, NSA), specifically if you have language skills other than English.</a:t>
            </a:r>
          </a:p>
          <a:p>
            <a:r>
              <a:rPr lang="en-US" sz="2300" dirty="0"/>
              <a:t>Networking:  Never underestimate the power of networking. If there are local ISC2, ISSA, or ISACA chapters, attend a meeting and network.</a:t>
            </a:r>
          </a:p>
          <a:p>
            <a:endParaRPr lang="en-US" dirty="0"/>
          </a:p>
        </p:txBody>
      </p:sp>
    </p:spTree>
    <p:extLst>
      <p:ext uri="{BB962C8B-B14F-4D97-AF65-F5344CB8AC3E}">
        <p14:creationId xmlns:p14="http://schemas.microsoft.com/office/powerpoint/2010/main" val="295250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Certifications:</a:t>
            </a:r>
            <a:endParaRPr lang="en-US" dirty="0"/>
          </a:p>
        </p:txBody>
      </p:sp>
      <p:sp>
        <p:nvSpPr>
          <p:cNvPr id="3" name="Rectangle 2"/>
          <p:cNvSpPr/>
          <p:nvPr/>
        </p:nvSpPr>
        <p:spPr>
          <a:xfrm>
            <a:off x="199813" y="1160708"/>
            <a:ext cx="7657254" cy="3693319"/>
          </a:xfrm>
          <a:prstGeom prst="rect">
            <a:avLst/>
          </a:prstGeom>
        </p:spPr>
        <p:txBody>
          <a:bodyPr wrap="square">
            <a:spAutoFit/>
          </a:bodyPr>
          <a:lstStyle/>
          <a:p>
            <a:pPr marL="742950" lvl="1" indent="-285750">
              <a:buFont typeface="+mj-lt"/>
              <a:buAutoNum type="arabicPeriod"/>
            </a:pPr>
            <a:r>
              <a:rPr lang="en-US" dirty="0"/>
              <a:t>You may want to start off getting some basic certifications which don’t require experience such as: </a:t>
            </a:r>
          </a:p>
          <a:p>
            <a:pPr marL="1143000" lvl="2" indent="-228600">
              <a:buFont typeface="+mj-lt"/>
              <a:buAutoNum type="arabicPeriod"/>
            </a:pPr>
            <a:r>
              <a:rPr lang="en-US" dirty="0"/>
              <a:t>Network+</a:t>
            </a:r>
          </a:p>
          <a:p>
            <a:pPr marL="1143000" lvl="2" indent="-228600">
              <a:buFont typeface="+mj-lt"/>
              <a:buAutoNum type="arabicPeriod"/>
            </a:pPr>
            <a:r>
              <a:rPr lang="en-US" dirty="0"/>
              <a:t>CompTIA Sec+</a:t>
            </a:r>
          </a:p>
          <a:p>
            <a:pPr marL="1143000" lvl="2" indent="-228600">
              <a:buFont typeface="+mj-lt"/>
              <a:buAutoNum type="arabicPeriod"/>
            </a:pPr>
            <a:r>
              <a:rPr lang="en-US" dirty="0"/>
              <a:t>OSCP – </a:t>
            </a:r>
            <a:r>
              <a:rPr lang="en-US" dirty="0">
                <a:hlinkClick r:id="rId2"/>
              </a:rPr>
              <a:t>Offensive Security Certified Professional</a:t>
            </a:r>
            <a:endParaRPr lang="en-US" dirty="0"/>
          </a:p>
          <a:p>
            <a:pPr marL="742950" lvl="1" indent="-285750">
              <a:buFont typeface="+mj-lt"/>
              <a:buAutoNum type="arabicPeriod"/>
            </a:pPr>
            <a:r>
              <a:rPr lang="en-US" dirty="0"/>
              <a:t>Once you are experienced, you could further your career by getting these certifications: ISACA, ISC2, GIAC </a:t>
            </a:r>
          </a:p>
          <a:p>
            <a:pPr marL="1143000" lvl="2" indent="-228600">
              <a:buFont typeface="+mj-lt"/>
              <a:buAutoNum type="arabicPeriod"/>
            </a:pPr>
            <a:r>
              <a:rPr lang="en-US" dirty="0"/>
              <a:t>CISA – Certified Information Systems Auditor</a:t>
            </a:r>
          </a:p>
          <a:p>
            <a:pPr marL="1143000" lvl="2" indent="-228600">
              <a:buFont typeface="+mj-lt"/>
              <a:buAutoNum type="arabicPeriod"/>
            </a:pPr>
            <a:r>
              <a:rPr lang="en-US" dirty="0"/>
              <a:t>CISM – Certified Information Security Manager – Requires more proof of experience than CISSP</a:t>
            </a:r>
          </a:p>
          <a:p>
            <a:pPr marL="1143000" lvl="2" indent="-228600">
              <a:buFont typeface="+mj-lt"/>
              <a:buAutoNum type="arabicPeriod"/>
            </a:pPr>
            <a:r>
              <a:rPr lang="en-US" dirty="0"/>
              <a:t>CCSK / CCSP Certified Cloud Security Knowledge / Professional</a:t>
            </a:r>
          </a:p>
          <a:p>
            <a:pPr marL="1143000" lvl="2" indent="-228600">
              <a:buFont typeface="+mj-lt"/>
              <a:buAutoNum type="arabicPeriod"/>
            </a:pPr>
            <a:r>
              <a:rPr lang="en-US" dirty="0"/>
              <a:t>CEH – Certified Ethical Hacker</a:t>
            </a:r>
          </a:p>
          <a:p>
            <a:pPr marL="1143000" lvl="2" indent="-228600">
              <a:buFont typeface="+mj-lt"/>
              <a:buAutoNum type="arabicPeriod"/>
            </a:pPr>
            <a:r>
              <a:rPr lang="en-US" dirty="0"/>
              <a:t>CISSP – Broad certification, best recognized, Highest Level.</a:t>
            </a:r>
          </a:p>
        </p:txBody>
      </p:sp>
    </p:spTree>
    <p:extLst>
      <p:ext uri="{BB962C8B-B14F-4D97-AF65-F5344CB8AC3E}">
        <p14:creationId xmlns:p14="http://schemas.microsoft.com/office/powerpoint/2010/main" val="38731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91413" cy="5143500"/>
          </a:xfrm>
          <a:prstGeom prst="rect">
            <a:avLst/>
          </a:prstGeom>
        </p:spPr>
      </p:pic>
    </p:spTree>
    <p:extLst>
      <p:ext uri="{BB962C8B-B14F-4D97-AF65-F5344CB8AC3E}">
        <p14:creationId xmlns:p14="http://schemas.microsoft.com/office/powerpoint/2010/main" val="166143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US" sz="4400" dirty="0"/>
              <a:t>The Dark Side of </a:t>
            </a:r>
            <a:r>
              <a:rPr lang="en-US" sz="4400" dirty="0" err="1"/>
              <a:t>Wearables</a:t>
            </a:r>
            <a:r>
              <a:rPr lang="en-US" sz="4400" dirty="0"/>
              <a:t> (</a:t>
            </a:r>
            <a:r>
              <a:rPr lang="en-US" sz="4400" u="sng" dirty="0">
                <a:hlinkClick r:id="rId2"/>
              </a:rPr>
              <a:t>http://www.techrepublic.com/article/the-dark-side-of-wearables-how-theyre-secretly-jeopardizing-your-security-and-privacy/</a:t>
            </a:r>
            <a:r>
              <a:rPr lang="en-US" sz="4400" dirty="0"/>
              <a:t>)</a:t>
            </a:r>
          </a:p>
          <a:p>
            <a:r>
              <a:rPr lang="en-US" sz="4400" dirty="0" err="1"/>
              <a:t>IoT</a:t>
            </a:r>
            <a:r>
              <a:rPr lang="en-US" sz="4400" dirty="0"/>
              <a:t> – Why security is critical (</a:t>
            </a:r>
            <a:r>
              <a:rPr lang="en-US" sz="4400" u="sng" dirty="0">
                <a:hlinkClick r:id="rId3"/>
              </a:rPr>
              <a:t>https://techcrunch.com/2015/10/24/why-iot-security-is-so-critical/</a:t>
            </a:r>
            <a:r>
              <a:rPr lang="en-US" sz="4400" dirty="0"/>
              <a:t>)</a:t>
            </a:r>
          </a:p>
          <a:p>
            <a:r>
              <a:rPr lang="en-US" sz="4400" dirty="0"/>
              <a:t>Latest DDOS using </a:t>
            </a:r>
            <a:r>
              <a:rPr lang="en-US" sz="4400" dirty="0" err="1"/>
              <a:t>IoT</a:t>
            </a:r>
            <a:r>
              <a:rPr lang="en-US" sz="4400" dirty="0"/>
              <a:t> (</a:t>
            </a:r>
            <a:r>
              <a:rPr lang="en-US" sz="4400" dirty="0">
                <a:hlinkClick r:id="rId4"/>
              </a:rPr>
              <a:t>http://searchsecurity.techtarget.com/news/450401962/Details-emerging-on-Dyn-DNS-DDoS-attack-Mirai-IoT-botnet</a:t>
            </a:r>
            <a:r>
              <a:rPr lang="en-US" sz="4400" dirty="0"/>
              <a:t>)</a:t>
            </a:r>
          </a:p>
          <a:p>
            <a:r>
              <a:rPr lang="en-US" sz="4400" dirty="0"/>
              <a:t>Car Hacking (</a:t>
            </a:r>
            <a:r>
              <a:rPr lang="en-US" sz="4400" u="sng" dirty="0">
                <a:hlinkClick r:id="rId5"/>
              </a:rPr>
              <a:t>https://www.wired.com/2016/03/fbi-warns-car-hacking-real-risk/</a:t>
            </a:r>
            <a:r>
              <a:rPr lang="en-US" sz="4400" dirty="0"/>
              <a:t>)</a:t>
            </a:r>
          </a:p>
          <a:p>
            <a:r>
              <a:rPr lang="en-US" sz="4400" dirty="0"/>
              <a:t>Cars Programmed to Kill (</a:t>
            </a:r>
            <a:r>
              <a:rPr lang="en-US" sz="4400" u="sng" dirty="0">
                <a:hlinkClick r:id="rId6"/>
              </a:rPr>
              <a:t>https://www.technologyreview.com/s/542626/why-self-driving-cars-must-be-programmed-to-kill/</a:t>
            </a:r>
            <a:r>
              <a:rPr lang="en-US" sz="4400" dirty="0"/>
              <a:t>)</a:t>
            </a:r>
          </a:p>
          <a:p>
            <a:r>
              <a:rPr lang="en-US" sz="4400" dirty="0"/>
              <a:t>Big Data, Big Problems (</a:t>
            </a:r>
            <a:r>
              <a:rPr lang="en-US" sz="4400" u="sng" dirty="0">
                <a:hlinkClick r:id="rId7"/>
              </a:rPr>
              <a:t>https://techcrunch.com/2016/10/11/how-artificial-intelligence-is-changing-online-retail-forever/</a:t>
            </a:r>
            <a:r>
              <a:rPr lang="en-US" sz="4400" dirty="0"/>
              <a:t>)</a:t>
            </a:r>
          </a:p>
          <a:p>
            <a:r>
              <a:rPr lang="en-US" sz="4400" dirty="0"/>
              <a:t>German Nuclear Plant Attacked (</a:t>
            </a:r>
            <a:r>
              <a:rPr lang="en-US" sz="4400" u="sng" dirty="0">
                <a:hlinkClick r:id="rId8"/>
              </a:rPr>
              <a:t>http://www.telegraph.co.uk/news/2016/04/27/cyber-attackers-hack-german-nuclear-plant/</a:t>
            </a:r>
            <a:r>
              <a:rPr lang="en-US" sz="4400" dirty="0"/>
              <a:t>)</a:t>
            </a:r>
          </a:p>
          <a:p>
            <a:r>
              <a:rPr lang="en-US" sz="4400" dirty="0"/>
              <a:t>Hack causes massive damage at steel plant (</a:t>
            </a:r>
            <a:r>
              <a:rPr lang="en-US" sz="4400" u="sng" dirty="0">
                <a:hlinkClick r:id="rId9"/>
              </a:rPr>
              <a:t>http://www.bbc.com/news/technology-30575104</a:t>
            </a:r>
            <a:r>
              <a:rPr lang="en-US" sz="4400" dirty="0"/>
              <a:t>)</a:t>
            </a:r>
          </a:p>
          <a:p>
            <a:r>
              <a:rPr lang="en-US" sz="4400" dirty="0"/>
              <a:t>Water Treatment Plant Hacked (</a:t>
            </a:r>
            <a:r>
              <a:rPr lang="en-US" sz="4400" dirty="0">
                <a:hlinkClick r:id="rId10"/>
              </a:rPr>
              <a:t>http://www.theregister.co.uk/2016/03/24/water_utility_hacked/</a:t>
            </a:r>
            <a:r>
              <a:rPr lang="en-US" sz="4400" dirty="0"/>
              <a:t>)</a:t>
            </a:r>
          </a:p>
          <a:p>
            <a:r>
              <a:rPr lang="en-US" sz="4400" dirty="0"/>
              <a:t>Cyber Warfare – Office of Personal Management (</a:t>
            </a:r>
            <a:r>
              <a:rPr lang="en-US" sz="4400" dirty="0">
                <a:hlinkClick r:id="rId11"/>
              </a:rPr>
              <a:t>http://time.com/3928086/these-5-facts-explain-the-threat-of-cyber-warfare/</a:t>
            </a:r>
            <a:r>
              <a:rPr lang="en-US" sz="4400" dirty="0"/>
              <a:t>)</a:t>
            </a:r>
          </a:p>
          <a:p>
            <a:r>
              <a:rPr lang="en-US" sz="4400" dirty="0"/>
              <a:t>The Future of War (</a:t>
            </a:r>
            <a:r>
              <a:rPr lang="en-US" sz="4400" dirty="0">
                <a:hlinkClick r:id="rId12"/>
              </a:rPr>
              <a:t>http://www.defenseone.com/ideas/2015/12/2016-predictions-look-ahead/124668/</a:t>
            </a:r>
            <a:r>
              <a:rPr lang="en-US" sz="4400" dirty="0"/>
              <a:t>)</a:t>
            </a:r>
          </a:p>
          <a:p>
            <a:r>
              <a:rPr lang="en-US" sz="4400" dirty="0"/>
              <a:t>Microchips and Devices (</a:t>
            </a:r>
            <a:r>
              <a:rPr lang="en-US" sz="4400" u="sng" dirty="0">
                <a:hlinkClick r:id="rId13"/>
              </a:rPr>
              <a:t>http://www.news.com.au/technology/gadgets/wearables/australians-embracing-superhuman-microchip-technology/news-story/536a08003cb07cba23336f83278a5003</a:t>
            </a:r>
            <a:r>
              <a:rPr lang="en-US" sz="4400" dirty="0"/>
              <a:t>)</a:t>
            </a:r>
          </a:p>
          <a:p>
            <a:r>
              <a:rPr lang="en-US" sz="4400" dirty="0"/>
              <a:t>Hacked Medical Devices (</a:t>
            </a:r>
            <a:r>
              <a:rPr lang="en-US" sz="4400" u="sng" dirty="0">
                <a:hlinkClick r:id="rId14"/>
              </a:rPr>
              <a:t>http://www.nextgov.com/cybersecurity/2016/05/unlikely-threat-posed-hacked-medical-devices-va/128608/</a:t>
            </a:r>
            <a:r>
              <a:rPr lang="en-US" sz="4400" dirty="0"/>
              <a:t>)</a:t>
            </a:r>
          </a:p>
          <a:p>
            <a:pPr marL="0" indent="0">
              <a:buNone/>
            </a:pPr>
            <a:endParaRPr lang="en-US" sz="4800" dirty="0"/>
          </a:p>
          <a:p>
            <a:pPr marL="0" indent="0">
              <a:buNone/>
            </a:pPr>
            <a:endParaRPr lang="en-US" sz="4800" dirty="0"/>
          </a:p>
          <a:p>
            <a:pPr marL="0" indent="0">
              <a:buNone/>
            </a:pPr>
            <a:endParaRPr lang="en-US" sz="4800" dirty="0"/>
          </a:p>
          <a:p>
            <a:pPr marL="0" indent="0">
              <a:buNone/>
            </a:pPr>
            <a:endParaRPr lang="en-US" dirty="0"/>
          </a:p>
          <a:p>
            <a:pPr marL="0" indent="0">
              <a:buNone/>
            </a:pPr>
            <a:r>
              <a:rPr lang="en-US" dirty="0"/>
              <a:t> </a:t>
            </a:r>
          </a:p>
          <a:p>
            <a:endParaRPr lang="en-US" dirty="0"/>
          </a:p>
        </p:txBody>
      </p:sp>
      <p:sp>
        <p:nvSpPr>
          <p:cNvPr id="3" name="Title 2"/>
          <p:cNvSpPr>
            <a:spLocks noGrp="1"/>
          </p:cNvSpPr>
          <p:nvPr>
            <p:ph type="title"/>
          </p:nvPr>
        </p:nvSpPr>
        <p:spPr/>
        <p:txBody>
          <a:bodyPr>
            <a:normAutofit fontScale="90000"/>
          </a:bodyPr>
          <a:lstStyle/>
          <a:p>
            <a:r>
              <a:rPr lang="en-US" dirty="0"/>
              <a:t>Appendix and Useful Links</a:t>
            </a:r>
          </a:p>
        </p:txBody>
      </p:sp>
    </p:spTree>
    <p:extLst>
      <p:ext uri="{BB962C8B-B14F-4D97-AF65-F5344CB8AC3E}">
        <p14:creationId xmlns:p14="http://schemas.microsoft.com/office/powerpoint/2010/main" val="102824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9087" y="1651992"/>
            <a:ext cx="5938787" cy="1384995"/>
          </a:xfrm>
          <a:prstGeom prst="rect">
            <a:avLst/>
          </a:prstGeom>
          <a:noFill/>
        </p:spPr>
        <p:txBody>
          <a:bodyPr wrap="square" rtlCol="0">
            <a:spAutoFit/>
          </a:bodyPr>
          <a:lstStyle/>
          <a:p>
            <a:pPr algn="ctr"/>
            <a:r>
              <a:rPr lang="en-US" sz="6600" dirty="0"/>
              <a:t>Questions?</a:t>
            </a:r>
          </a:p>
          <a:p>
            <a:pPr algn="ctr"/>
            <a:endParaRPr lang="en-US" u="sng" dirty="0"/>
          </a:p>
        </p:txBody>
      </p:sp>
    </p:spTree>
    <p:extLst>
      <p:ext uri="{BB962C8B-B14F-4D97-AF65-F5344CB8AC3E}">
        <p14:creationId xmlns:p14="http://schemas.microsoft.com/office/powerpoint/2010/main" val="178799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81" y="96523"/>
            <a:ext cx="6472328" cy="955098"/>
          </a:xfrm>
        </p:spPr>
        <p:txBody>
          <a:bodyPr>
            <a:noAutofit/>
          </a:bodyPr>
          <a:lstStyle/>
          <a:p>
            <a:r>
              <a:rPr lang="en-US" sz="2800" b="0" cap="all" dirty="0"/>
              <a:t>Presenter</a:t>
            </a:r>
          </a:p>
        </p:txBody>
      </p:sp>
      <p:sp>
        <p:nvSpPr>
          <p:cNvPr id="5" name="Text Placeholder 4"/>
          <p:cNvSpPr>
            <a:spLocks noGrp="1"/>
          </p:cNvSpPr>
          <p:nvPr>
            <p:ph type="body" sz="quarter" idx="13"/>
          </p:nvPr>
        </p:nvSpPr>
        <p:spPr>
          <a:xfrm>
            <a:off x="1993899" y="2297404"/>
            <a:ext cx="2863851" cy="364269"/>
          </a:xfrm>
        </p:spPr>
        <p:txBody>
          <a:bodyPr/>
          <a:lstStyle/>
          <a:p>
            <a:r>
              <a:rPr lang="en-US" sz="1600" spc="-20" dirty="0">
                <a:solidFill>
                  <a:schemeClr val="tx1"/>
                </a:solidFill>
              </a:rPr>
              <a:t>eric_yancy@yahoo.com</a:t>
            </a:r>
          </a:p>
        </p:txBody>
      </p:sp>
      <p:sp>
        <p:nvSpPr>
          <p:cNvPr id="6" name="Text Placeholder 5"/>
          <p:cNvSpPr>
            <a:spLocks noGrp="1"/>
          </p:cNvSpPr>
          <p:nvPr>
            <p:ph type="body" sz="quarter" idx="14"/>
          </p:nvPr>
        </p:nvSpPr>
        <p:spPr/>
        <p:txBody>
          <a:bodyPr>
            <a:normAutofit fontScale="77500" lnSpcReduction="20000"/>
          </a:bodyPr>
          <a:lstStyle/>
          <a:p>
            <a:r>
              <a:rPr lang="en-US" dirty="0"/>
              <a:t>March, 10, 2017</a:t>
            </a:r>
          </a:p>
        </p:txBody>
      </p:sp>
      <p:sp>
        <p:nvSpPr>
          <p:cNvPr id="7" name="Text Placeholder 2"/>
          <p:cNvSpPr txBox="1">
            <a:spLocks/>
          </p:cNvSpPr>
          <p:nvPr/>
        </p:nvSpPr>
        <p:spPr>
          <a:xfrm>
            <a:off x="2059305" y="1690738"/>
            <a:ext cx="5922962" cy="187930"/>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900"/>
              </a:spcAft>
              <a:buClr>
                <a:srgbClr val="E50000"/>
              </a:buClr>
              <a:buFont typeface="Arial"/>
              <a:buNone/>
              <a:defRPr sz="1600" b="1" kern="1200" spc="-20" baseline="0">
                <a:solidFill>
                  <a:schemeClr val="bg1">
                    <a:lumMod val="50000"/>
                  </a:schemeClr>
                </a:solidFill>
                <a:latin typeface="+mn-lt"/>
                <a:ea typeface="+mn-ea"/>
                <a:cs typeface="+mn-cs"/>
              </a:defRPr>
            </a:lvl1pPr>
            <a:lvl2pPr marL="274320" indent="0" algn="l" defTabSz="457200" rtl="0" eaLnBrk="1" latinLnBrk="0" hangingPunct="1">
              <a:lnSpc>
                <a:spcPct val="90000"/>
              </a:lnSpc>
              <a:spcBef>
                <a:spcPts val="0"/>
              </a:spcBef>
              <a:spcAft>
                <a:spcPts val="900"/>
              </a:spcAft>
              <a:buClr>
                <a:srgbClr val="E50000"/>
              </a:buClr>
              <a:buFont typeface="Arial"/>
              <a:buNone/>
              <a:defRPr sz="1600" b="1" kern="1200" spc="-20" baseline="0">
                <a:solidFill>
                  <a:schemeClr val="bg1">
                    <a:lumMod val="50000"/>
                  </a:schemeClr>
                </a:solidFill>
                <a:latin typeface="+mn-lt"/>
                <a:ea typeface="+mn-ea"/>
                <a:cs typeface="+mn-cs"/>
              </a:defRPr>
            </a:lvl2pPr>
            <a:lvl3pPr marL="594360" indent="0" algn="l" defTabSz="457200" rtl="0" eaLnBrk="1" latinLnBrk="0" hangingPunct="1">
              <a:lnSpc>
                <a:spcPct val="90000"/>
              </a:lnSpc>
              <a:spcBef>
                <a:spcPts val="0"/>
              </a:spcBef>
              <a:spcAft>
                <a:spcPts val="900"/>
              </a:spcAft>
              <a:buClr>
                <a:srgbClr val="E50000"/>
              </a:buClr>
              <a:buFont typeface="Arial"/>
              <a:buNone/>
              <a:defRPr sz="1600" b="1" kern="1200" spc="-20" baseline="0">
                <a:solidFill>
                  <a:schemeClr val="bg1">
                    <a:lumMod val="50000"/>
                  </a:schemeClr>
                </a:solidFill>
                <a:latin typeface="+mn-lt"/>
                <a:ea typeface="+mn-ea"/>
                <a:cs typeface="+mn-cs"/>
              </a:defRPr>
            </a:lvl3pPr>
            <a:lvl4pPr marL="914400" indent="0" algn="l" defTabSz="457200" rtl="0" eaLnBrk="1" latinLnBrk="0" hangingPunct="1">
              <a:lnSpc>
                <a:spcPct val="90000"/>
              </a:lnSpc>
              <a:spcBef>
                <a:spcPts val="0"/>
              </a:spcBef>
              <a:spcAft>
                <a:spcPts val="900"/>
              </a:spcAft>
              <a:buClr>
                <a:srgbClr val="E50000"/>
              </a:buClr>
              <a:buFont typeface="Arial"/>
              <a:buNone/>
              <a:defRPr sz="1600" b="1" kern="1200" spc="-20" baseline="0">
                <a:solidFill>
                  <a:schemeClr val="bg1">
                    <a:lumMod val="50000"/>
                  </a:schemeClr>
                </a:solidFill>
                <a:latin typeface="+mn-lt"/>
                <a:ea typeface="+mn-ea"/>
                <a:cs typeface="+mn-cs"/>
              </a:defRPr>
            </a:lvl4pPr>
            <a:lvl5pPr marL="1280160" indent="0" algn="l" defTabSz="457200" rtl="0" eaLnBrk="1" latinLnBrk="0" hangingPunct="1">
              <a:lnSpc>
                <a:spcPct val="90000"/>
              </a:lnSpc>
              <a:spcBef>
                <a:spcPts val="0"/>
              </a:spcBef>
              <a:spcAft>
                <a:spcPts val="900"/>
              </a:spcAft>
              <a:buClr>
                <a:srgbClr val="E50000"/>
              </a:buClr>
              <a:buFont typeface="Arial"/>
              <a:buNone/>
              <a:defRPr sz="1600" b="1" kern="1200" spc="-20" baseline="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solidFill>
              </a:rPr>
              <a:t>Eric Yancy, CISSP, CCSK, CISM, CISA, NSA-IEM</a:t>
            </a:r>
          </a:p>
        </p:txBody>
      </p:sp>
      <p:sp>
        <p:nvSpPr>
          <p:cNvPr id="8" name="Text Placeholder 3"/>
          <p:cNvSpPr txBox="1">
            <a:spLocks/>
          </p:cNvSpPr>
          <p:nvPr/>
        </p:nvSpPr>
        <p:spPr>
          <a:xfrm>
            <a:off x="2059305" y="2037531"/>
            <a:ext cx="5922962" cy="187930"/>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900"/>
              </a:spcAft>
              <a:buClr>
                <a:srgbClr val="E50000"/>
              </a:buClr>
              <a:buFont typeface="Arial"/>
              <a:buNone/>
              <a:defRPr sz="1400" b="0" kern="1200" spc="-20" baseline="0">
                <a:solidFill>
                  <a:schemeClr val="bg1">
                    <a:lumMod val="50000"/>
                  </a:schemeClr>
                </a:solidFill>
                <a:latin typeface="+mn-lt"/>
                <a:ea typeface="+mn-ea"/>
                <a:cs typeface="+mn-cs"/>
              </a:defRPr>
            </a:lvl1pPr>
            <a:lvl2pPr marL="274320" indent="0" algn="l" defTabSz="457200" rtl="0" eaLnBrk="1" latinLnBrk="0" hangingPunct="1">
              <a:lnSpc>
                <a:spcPct val="90000"/>
              </a:lnSpc>
              <a:spcBef>
                <a:spcPts val="0"/>
              </a:spcBef>
              <a:spcAft>
                <a:spcPts val="900"/>
              </a:spcAft>
              <a:buClr>
                <a:srgbClr val="E50000"/>
              </a:buClr>
              <a:buFont typeface="Arial"/>
              <a:buNone/>
              <a:defRPr sz="1600" b="1" kern="1200" spc="-20" baseline="0">
                <a:solidFill>
                  <a:schemeClr val="bg1">
                    <a:lumMod val="50000"/>
                  </a:schemeClr>
                </a:solidFill>
                <a:latin typeface="+mn-lt"/>
                <a:ea typeface="+mn-ea"/>
                <a:cs typeface="+mn-cs"/>
              </a:defRPr>
            </a:lvl2pPr>
            <a:lvl3pPr marL="594360" indent="0" algn="l" defTabSz="457200" rtl="0" eaLnBrk="1" latinLnBrk="0" hangingPunct="1">
              <a:lnSpc>
                <a:spcPct val="90000"/>
              </a:lnSpc>
              <a:spcBef>
                <a:spcPts val="0"/>
              </a:spcBef>
              <a:spcAft>
                <a:spcPts val="900"/>
              </a:spcAft>
              <a:buClr>
                <a:srgbClr val="E50000"/>
              </a:buClr>
              <a:buFont typeface="Arial"/>
              <a:buNone/>
              <a:defRPr sz="1600" b="1" kern="1200" spc="-20" baseline="0">
                <a:solidFill>
                  <a:schemeClr val="bg1">
                    <a:lumMod val="50000"/>
                  </a:schemeClr>
                </a:solidFill>
                <a:latin typeface="+mn-lt"/>
                <a:ea typeface="+mn-ea"/>
                <a:cs typeface="+mn-cs"/>
              </a:defRPr>
            </a:lvl3pPr>
            <a:lvl4pPr marL="914400" indent="0" algn="l" defTabSz="457200" rtl="0" eaLnBrk="1" latinLnBrk="0" hangingPunct="1">
              <a:lnSpc>
                <a:spcPct val="90000"/>
              </a:lnSpc>
              <a:spcBef>
                <a:spcPts val="0"/>
              </a:spcBef>
              <a:spcAft>
                <a:spcPts val="900"/>
              </a:spcAft>
              <a:buClr>
                <a:srgbClr val="E50000"/>
              </a:buClr>
              <a:buFont typeface="Arial"/>
              <a:buNone/>
              <a:defRPr sz="1600" b="1" kern="1200" spc="-20" baseline="0">
                <a:solidFill>
                  <a:schemeClr val="bg1">
                    <a:lumMod val="50000"/>
                  </a:schemeClr>
                </a:solidFill>
                <a:latin typeface="+mn-lt"/>
                <a:ea typeface="+mn-ea"/>
                <a:cs typeface="+mn-cs"/>
              </a:defRPr>
            </a:lvl4pPr>
            <a:lvl5pPr marL="1280160" indent="0" algn="l" defTabSz="457200" rtl="0" eaLnBrk="1" latinLnBrk="0" hangingPunct="1">
              <a:lnSpc>
                <a:spcPct val="90000"/>
              </a:lnSpc>
              <a:spcBef>
                <a:spcPts val="0"/>
              </a:spcBef>
              <a:spcAft>
                <a:spcPts val="900"/>
              </a:spcAft>
              <a:buClr>
                <a:srgbClr val="E50000"/>
              </a:buClr>
              <a:buFont typeface="Arial"/>
              <a:buNone/>
              <a:defRPr sz="1600" b="1" kern="1200" spc="-20" baseline="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chemeClr val="tx1"/>
                </a:solidFill>
              </a:rPr>
              <a:t>Information Security Officer, Sabre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472" y="1709173"/>
            <a:ext cx="952500"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245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a:t>
            </a:r>
          </a:p>
        </p:txBody>
      </p:sp>
      <p:sp>
        <p:nvSpPr>
          <p:cNvPr id="3" name="Content Placeholder 2"/>
          <p:cNvSpPr>
            <a:spLocks noGrp="1"/>
          </p:cNvSpPr>
          <p:nvPr>
            <p:ph sz="quarter" idx="1"/>
          </p:nvPr>
        </p:nvSpPr>
        <p:spPr/>
        <p:txBody>
          <a:bodyPr>
            <a:normAutofit/>
          </a:bodyPr>
          <a:lstStyle/>
          <a:p>
            <a:r>
              <a:rPr lang="en-US" dirty="0"/>
              <a:t>Introduction to Sabre </a:t>
            </a:r>
          </a:p>
          <a:p>
            <a:r>
              <a:rPr lang="en-US" dirty="0"/>
              <a:t>Technology</a:t>
            </a:r>
          </a:p>
          <a:p>
            <a:r>
              <a:rPr lang="en-US" dirty="0"/>
              <a:t>Threat Actors</a:t>
            </a:r>
          </a:p>
          <a:p>
            <a:r>
              <a:rPr lang="en-US" dirty="0"/>
              <a:t>Innovations</a:t>
            </a:r>
          </a:p>
          <a:p>
            <a:r>
              <a:rPr lang="en-US" dirty="0"/>
              <a:t>Your Career </a:t>
            </a:r>
          </a:p>
          <a:p>
            <a:r>
              <a:rPr lang="en-US" dirty="0"/>
              <a:t>Questions</a:t>
            </a:r>
            <a:r>
              <a:rPr lang="en-US"/>
              <a:t>/ Answers</a:t>
            </a:r>
            <a:endParaRPr lang="en-US" dirty="0"/>
          </a:p>
        </p:txBody>
      </p:sp>
    </p:spTree>
    <p:extLst>
      <p:ext uri="{BB962C8B-B14F-4D97-AF65-F5344CB8AC3E}">
        <p14:creationId xmlns:p14="http://schemas.microsoft.com/office/powerpoint/2010/main" val="3441723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342"/>
          <p:cNvSpPr/>
          <p:nvPr/>
        </p:nvSpPr>
        <p:spPr>
          <a:xfrm>
            <a:off x="2130582" y="2308506"/>
            <a:ext cx="4892564" cy="4892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cmpd="sng">
            <a:gradFill flip="none" rotWithShape="1">
              <a:gsLst>
                <a:gs pos="0">
                  <a:schemeClr val="accent1"/>
                </a:gs>
                <a:gs pos="100000">
                  <a:schemeClr val="accent2"/>
                </a:gs>
              </a:gsLst>
              <a:lin ang="0" scaled="1"/>
              <a:tileRect/>
            </a:gradFill>
            <a:prstDash val="solid"/>
            <a:miter lim="400000"/>
          </a:ln>
          <a:effectLst/>
        </p:spPr>
        <p:txBody>
          <a:bodyPr wrap="square" lIns="0" tIns="0" rIns="0" bIns="0" numCol="1" anchor="ctr">
            <a:noAutofit/>
          </a:bodyPr>
          <a:lstStyle/>
          <a:p>
            <a:pPr algn="ctr" defTabSz="457200" fontAlgn="auto">
              <a:spcBef>
                <a:spcPts val="0"/>
              </a:spcBef>
              <a:spcAft>
                <a:spcPts val="0"/>
              </a:spcAft>
              <a:defRPr sz="3200" b="0">
                <a:solidFill>
                  <a:srgbClr val="FFFFFF"/>
                </a:solidFill>
                <a:latin typeface="+mn-lt"/>
                <a:ea typeface="+mn-ea"/>
                <a:cs typeface="+mn-cs"/>
                <a:sym typeface="Helvetica Light"/>
              </a:defRPr>
            </a:pPr>
            <a:endParaRPr sz="3200" dirty="0">
              <a:solidFill>
                <a:srgbClr val="FFFFFF"/>
              </a:solidFill>
              <a:latin typeface="Calibri"/>
              <a:sym typeface="Helvetica Light"/>
            </a:endParaRPr>
          </a:p>
        </p:txBody>
      </p:sp>
      <p:sp>
        <p:nvSpPr>
          <p:cNvPr id="4" name="Oval 3"/>
          <p:cNvSpPr/>
          <p:nvPr/>
        </p:nvSpPr>
        <p:spPr>
          <a:xfrm>
            <a:off x="4329295" y="2018758"/>
            <a:ext cx="519496" cy="51949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p:cNvSpPr/>
          <p:nvPr/>
        </p:nvSpPr>
        <p:spPr>
          <a:xfrm>
            <a:off x="1791986" y="4605355"/>
            <a:ext cx="5542967" cy="3360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51" name="Rectangle 50"/>
          <p:cNvSpPr/>
          <p:nvPr/>
        </p:nvSpPr>
        <p:spPr>
          <a:xfrm>
            <a:off x="2120854" y="4741677"/>
            <a:ext cx="5085599" cy="363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cxnSp>
        <p:nvCxnSpPr>
          <p:cNvPr id="39" name="Straight Connector 38"/>
          <p:cNvCxnSpPr/>
          <p:nvPr/>
        </p:nvCxnSpPr>
        <p:spPr>
          <a:xfrm>
            <a:off x="0" y="5129981"/>
            <a:ext cx="9153071" cy="13519"/>
          </a:xfrm>
          <a:prstGeom prst="line">
            <a:avLst/>
          </a:prstGeom>
          <a:ln w="76200" cmpd="sng">
            <a:gradFill flip="none" rotWithShape="1">
              <a:gsLst>
                <a:gs pos="25000">
                  <a:schemeClr val="accent2"/>
                </a:gs>
                <a:gs pos="100000">
                  <a:schemeClr val="accent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3447646" y="2184761"/>
            <a:ext cx="519496" cy="51949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2572551" y="2609892"/>
            <a:ext cx="660815" cy="646411"/>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2120855" y="3279303"/>
            <a:ext cx="615243" cy="61524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1846598" y="4081789"/>
            <a:ext cx="615243" cy="61524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6719710" y="4026769"/>
            <a:ext cx="615243" cy="67026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6419290" y="3279679"/>
            <a:ext cx="615243" cy="669615"/>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p:nvPr/>
        </p:nvSpPr>
        <p:spPr>
          <a:xfrm>
            <a:off x="5899756" y="2521838"/>
            <a:ext cx="746176" cy="74617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5133722" y="2024298"/>
            <a:ext cx="615243" cy="61524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nvSpPr>
        <p:spPr>
          <a:xfrm>
            <a:off x="4233548" y="1970884"/>
            <a:ext cx="615243" cy="61524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1856623" y="4083396"/>
            <a:ext cx="599843" cy="617928"/>
            <a:chOff x="1323268" y="3889470"/>
            <a:chExt cx="534169" cy="550274"/>
          </a:xfrm>
        </p:grpSpPr>
        <p:pic>
          <p:nvPicPr>
            <p:cNvPr id="43" name="thin-272_plane_flight_airplane.png"/>
            <p:cNvPicPr/>
            <p:nvPr/>
          </p:nvPicPr>
          <p:blipFill>
            <a:blip r:embed="rId3" cstate="print">
              <a:extLst>
                <a:ext uri="{28A0092B-C50C-407E-A947-70E740481C1C}">
                  <a14:useLocalDpi xmlns:a14="http://schemas.microsoft.com/office/drawing/2010/main"/>
                </a:ext>
              </a:extLst>
            </a:blip>
            <a:stretch>
              <a:fillRect/>
            </a:stretch>
          </p:blipFill>
          <p:spPr>
            <a:xfrm>
              <a:off x="1458018" y="3889470"/>
              <a:ext cx="317918" cy="317918"/>
            </a:xfrm>
            <a:prstGeom prst="rect">
              <a:avLst/>
            </a:prstGeom>
            <a:ln w="12700">
              <a:miter lim="400000"/>
            </a:ln>
          </p:spPr>
        </p:pic>
        <p:sp>
          <p:nvSpPr>
            <p:cNvPr id="44" name="TextBox 43"/>
            <p:cNvSpPr txBox="1"/>
            <p:nvPr/>
          </p:nvSpPr>
          <p:spPr>
            <a:xfrm>
              <a:off x="1323268" y="4220480"/>
              <a:ext cx="534169" cy="219264"/>
            </a:xfrm>
            <a:prstGeom prst="rect">
              <a:avLst/>
            </a:prstGeom>
            <a:noFill/>
          </p:spPr>
          <p:txBody>
            <a:bodyPr wrap="none" rtlCol="0">
              <a:spAutoFit/>
            </a:bodyPr>
            <a:lstStyle/>
            <a:p>
              <a:pPr algn="ctr" defTabSz="457200" fontAlgn="auto">
                <a:spcBef>
                  <a:spcPts val="0"/>
                </a:spcBef>
                <a:spcAft>
                  <a:spcPts val="0"/>
                </a:spcAft>
              </a:pPr>
              <a:r>
                <a:rPr lang="en-US" sz="1000" dirty="0">
                  <a:solidFill>
                    <a:srgbClr val="000000"/>
                  </a:solidFill>
                  <a:latin typeface="Proxima Nova Rg"/>
                  <a:cs typeface="Proxima Nova Rg"/>
                </a:rPr>
                <a:t>Airlines</a:t>
              </a:r>
            </a:p>
          </p:txBody>
        </p:sp>
      </p:grpSp>
      <p:grpSp>
        <p:nvGrpSpPr>
          <p:cNvPr id="45" name="Group 44"/>
          <p:cNvGrpSpPr/>
          <p:nvPr/>
        </p:nvGrpSpPr>
        <p:grpSpPr>
          <a:xfrm>
            <a:off x="2514892" y="2602985"/>
            <a:ext cx="873958" cy="610868"/>
            <a:chOff x="2353967" y="2481540"/>
            <a:chExt cx="778272" cy="543987"/>
          </a:xfrm>
        </p:grpSpPr>
        <p:pic>
          <p:nvPicPr>
            <p:cNvPr id="50" name="thin-267_transport_ship_sea.png"/>
            <p:cNvPicPr/>
            <p:nvPr/>
          </p:nvPicPr>
          <p:blipFill>
            <a:blip r:embed="rId4" cstate="print">
              <a:extLst>
                <a:ext uri="{28A0092B-C50C-407E-A947-70E740481C1C}">
                  <a14:useLocalDpi xmlns:a14="http://schemas.microsoft.com/office/drawing/2010/main"/>
                </a:ext>
              </a:extLst>
            </a:blip>
            <a:stretch>
              <a:fillRect/>
            </a:stretch>
          </p:blipFill>
          <p:spPr>
            <a:xfrm>
              <a:off x="2582342" y="2481540"/>
              <a:ext cx="317918" cy="317918"/>
            </a:xfrm>
            <a:prstGeom prst="rect">
              <a:avLst/>
            </a:prstGeom>
            <a:ln w="12700">
              <a:miter lim="400000"/>
            </a:ln>
          </p:spPr>
        </p:pic>
        <p:sp>
          <p:nvSpPr>
            <p:cNvPr id="61" name="TextBox 60"/>
            <p:cNvSpPr txBox="1"/>
            <p:nvPr/>
          </p:nvSpPr>
          <p:spPr>
            <a:xfrm>
              <a:off x="2353967" y="2806263"/>
              <a:ext cx="778272" cy="219264"/>
            </a:xfrm>
            <a:prstGeom prst="rect">
              <a:avLst/>
            </a:prstGeom>
            <a:noFill/>
          </p:spPr>
          <p:txBody>
            <a:bodyPr wrap="none" rtlCol="0">
              <a:spAutoFit/>
            </a:bodyPr>
            <a:lstStyle/>
            <a:p>
              <a:pPr algn="ctr" defTabSz="457200" fontAlgn="auto">
                <a:spcBef>
                  <a:spcPts val="0"/>
                </a:spcBef>
                <a:spcAft>
                  <a:spcPts val="0"/>
                </a:spcAft>
              </a:pPr>
              <a:r>
                <a:rPr lang="en-US" sz="1000" dirty="0">
                  <a:solidFill>
                    <a:srgbClr val="000000"/>
                  </a:solidFill>
                  <a:latin typeface="Proxima Nova Rg"/>
                  <a:cs typeface="Proxima Nova Rg"/>
                </a:rPr>
                <a:t>Cruise Lines</a:t>
              </a:r>
            </a:p>
          </p:txBody>
        </p:sp>
      </p:grpSp>
      <p:grpSp>
        <p:nvGrpSpPr>
          <p:cNvPr id="62" name="Group 61"/>
          <p:cNvGrpSpPr/>
          <p:nvPr/>
        </p:nvGrpSpPr>
        <p:grpSpPr>
          <a:xfrm>
            <a:off x="3363043" y="2168060"/>
            <a:ext cx="718466" cy="595032"/>
            <a:chOff x="3303250" y="2042428"/>
            <a:chExt cx="639805" cy="529884"/>
          </a:xfrm>
        </p:grpSpPr>
        <p:pic>
          <p:nvPicPr>
            <p:cNvPr id="63" name="thin-265_transport_train_rail_line_metro.png"/>
            <p:cNvPicPr/>
            <p:nvPr/>
          </p:nvPicPr>
          <p:blipFill>
            <a:blip r:embed="rId5" cstate="print">
              <a:extLst>
                <a:ext uri="{28A0092B-C50C-407E-A947-70E740481C1C}">
                  <a14:useLocalDpi xmlns:a14="http://schemas.microsoft.com/office/drawing/2010/main"/>
                </a:ext>
              </a:extLst>
            </a:blip>
            <a:stretch>
              <a:fillRect/>
            </a:stretch>
          </p:blipFill>
          <p:spPr>
            <a:xfrm>
              <a:off x="3458837" y="2042428"/>
              <a:ext cx="317918" cy="317918"/>
            </a:xfrm>
            <a:prstGeom prst="rect">
              <a:avLst/>
            </a:prstGeom>
            <a:ln w="12700">
              <a:miter lim="400000"/>
            </a:ln>
          </p:spPr>
        </p:pic>
        <p:sp>
          <p:nvSpPr>
            <p:cNvPr id="64" name="TextBox 63"/>
            <p:cNvSpPr txBox="1"/>
            <p:nvPr/>
          </p:nvSpPr>
          <p:spPr>
            <a:xfrm>
              <a:off x="3303250" y="2353049"/>
              <a:ext cx="639805" cy="219263"/>
            </a:xfrm>
            <a:prstGeom prst="rect">
              <a:avLst/>
            </a:prstGeom>
            <a:noFill/>
          </p:spPr>
          <p:txBody>
            <a:bodyPr wrap="none" rtlCol="0">
              <a:spAutoFit/>
            </a:bodyPr>
            <a:lstStyle/>
            <a:p>
              <a:pPr algn="ctr" defTabSz="457200" fontAlgn="auto">
                <a:spcBef>
                  <a:spcPts val="0"/>
                </a:spcBef>
                <a:spcAft>
                  <a:spcPts val="0"/>
                </a:spcAft>
              </a:pPr>
              <a:r>
                <a:rPr lang="en-US" sz="1000" dirty="0">
                  <a:solidFill>
                    <a:srgbClr val="000000"/>
                  </a:solidFill>
                  <a:latin typeface="Proxima Nova Rg"/>
                  <a:cs typeface="Proxima Nova Rg"/>
                </a:rPr>
                <a:t>Rail Lines</a:t>
              </a:r>
            </a:p>
          </p:txBody>
        </p:sp>
      </p:grpSp>
      <p:grpSp>
        <p:nvGrpSpPr>
          <p:cNvPr id="65" name="Group 64"/>
          <p:cNvGrpSpPr/>
          <p:nvPr/>
        </p:nvGrpSpPr>
        <p:grpSpPr>
          <a:xfrm>
            <a:off x="4202449" y="2024300"/>
            <a:ext cx="769763" cy="593280"/>
            <a:chOff x="4367507" y="1851977"/>
            <a:chExt cx="685485" cy="528324"/>
          </a:xfrm>
        </p:grpSpPr>
        <p:pic>
          <p:nvPicPr>
            <p:cNvPr id="66" name="thin-262_transport_vehicle_car_traffic.png"/>
            <p:cNvPicPr/>
            <p:nvPr/>
          </p:nvPicPr>
          <p:blipFill>
            <a:blip r:embed="rId6" cstate="print">
              <a:extLst>
                <a:ext uri="{28A0092B-C50C-407E-A947-70E740481C1C}">
                  <a14:useLocalDpi xmlns:a14="http://schemas.microsoft.com/office/drawing/2010/main"/>
                </a:ext>
              </a:extLst>
            </a:blip>
            <a:stretch>
              <a:fillRect/>
            </a:stretch>
          </p:blipFill>
          <p:spPr>
            <a:xfrm>
              <a:off x="4550466" y="1851977"/>
              <a:ext cx="317918" cy="317918"/>
            </a:xfrm>
            <a:prstGeom prst="rect">
              <a:avLst/>
            </a:prstGeom>
            <a:ln w="12700">
              <a:miter lim="400000"/>
            </a:ln>
          </p:spPr>
        </p:pic>
        <p:sp>
          <p:nvSpPr>
            <p:cNvPr id="67" name="TextBox 66"/>
            <p:cNvSpPr txBox="1"/>
            <p:nvPr/>
          </p:nvSpPr>
          <p:spPr>
            <a:xfrm>
              <a:off x="4367507" y="2161038"/>
              <a:ext cx="685485" cy="219263"/>
            </a:xfrm>
            <a:prstGeom prst="rect">
              <a:avLst/>
            </a:prstGeom>
            <a:noFill/>
          </p:spPr>
          <p:txBody>
            <a:bodyPr wrap="none" rtlCol="0">
              <a:spAutoFit/>
            </a:bodyPr>
            <a:lstStyle/>
            <a:p>
              <a:pPr algn="ctr" defTabSz="457200" fontAlgn="auto">
                <a:spcBef>
                  <a:spcPts val="0"/>
                </a:spcBef>
                <a:spcAft>
                  <a:spcPts val="0"/>
                </a:spcAft>
              </a:pPr>
              <a:r>
                <a:rPr lang="en-US" sz="1000" dirty="0">
                  <a:solidFill>
                    <a:srgbClr val="000000"/>
                  </a:solidFill>
                  <a:latin typeface="Proxima Nova Rg"/>
                  <a:cs typeface="Proxima Nova Rg"/>
                </a:rPr>
                <a:t>Car Rental</a:t>
              </a:r>
            </a:p>
          </p:txBody>
        </p:sp>
      </p:grpSp>
      <p:grpSp>
        <p:nvGrpSpPr>
          <p:cNvPr id="68" name="Group 67"/>
          <p:cNvGrpSpPr/>
          <p:nvPr/>
        </p:nvGrpSpPr>
        <p:grpSpPr>
          <a:xfrm>
            <a:off x="5217043" y="2168060"/>
            <a:ext cx="444352" cy="603355"/>
            <a:chOff x="5572950" y="2081704"/>
            <a:chExt cx="395702" cy="537296"/>
          </a:xfrm>
        </p:grpSpPr>
        <p:pic>
          <p:nvPicPr>
            <p:cNvPr id="69" name="thin-264_transport_vehicle_bus_coach.png"/>
            <p:cNvPicPr/>
            <p:nvPr/>
          </p:nvPicPr>
          <p:blipFill>
            <a:blip r:embed="rId7" cstate="print">
              <a:extLst>
                <a:ext uri="{28A0092B-C50C-407E-A947-70E740481C1C}">
                  <a14:useLocalDpi xmlns:a14="http://schemas.microsoft.com/office/drawing/2010/main"/>
                </a:ext>
              </a:extLst>
            </a:blip>
            <a:stretch>
              <a:fillRect/>
            </a:stretch>
          </p:blipFill>
          <p:spPr>
            <a:xfrm>
              <a:off x="5611479" y="2081704"/>
              <a:ext cx="317918" cy="317918"/>
            </a:xfrm>
            <a:prstGeom prst="rect">
              <a:avLst/>
            </a:prstGeom>
            <a:ln w="12700">
              <a:miter lim="400000"/>
            </a:ln>
          </p:spPr>
        </p:pic>
        <p:sp>
          <p:nvSpPr>
            <p:cNvPr id="70" name="TextBox 69"/>
            <p:cNvSpPr txBox="1"/>
            <p:nvPr/>
          </p:nvSpPr>
          <p:spPr>
            <a:xfrm>
              <a:off x="5572950" y="2399737"/>
              <a:ext cx="395702" cy="219263"/>
            </a:xfrm>
            <a:prstGeom prst="rect">
              <a:avLst/>
            </a:prstGeom>
            <a:noFill/>
          </p:spPr>
          <p:txBody>
            <a:bodyPr wrap="none" rtlCol="0">
              <a:spAutoFit/>
            </a:bodyPr>
            <a:lstStyle/>
            <a:p>
              <a:pPr algn="ctr" defTabSz="457200" fontAlgn="auto">
                <a:spcBef>
                  <a:spcPts val="0"/>
                </a:spcBef>
                <a:spcAft>
                  <a:spcPts val="0"/>
                </a:spcAft>
              </a:pPr>
              <a:r>
                <a:rPr lang="en-US" sz="1000" dirty="0">
                  <a:solidFill>
                    <a:srgbClr val="000000"/>
                  </a:solidFill>
                  <a:latin typeface="Proxima Nova Rg"/>
                  <a:cs typeface="Proxima Nova Rg"/>
                </a:rPr>
                <a:t>Tour</a:t>
              </a:r>
            </a:p>
          </p:txBody>
        </p:sp>
      </p:grpSp>
      <p:grpSp>
        <p:nvGrpSpPr>
          <p:cNvPr id="71" name="Group 70"/>
          <p:cNvGrpSpPr/>
          <p:nvPr/>
        </p:nvGrpSpPr>
        <p:grpSpPr>
          <a:xfrm>
            <a:off x="5725167" y="2538253"/>
            <a:ext cx="1003801" cy="754316"/>
            <a:chOff x="6207650" y="2387365"/>
            <a:chExt cx="893900" cy="671730"/>
          </a:xfrm>
        </p:grpSpPr>
        <p:pic>
          <p:nvPicPr>
            <p:cNvPr id="72" name="thin-271_car_steering_wheel.png"/>
            <p:cNvPicPr/>
            <p:nvPr/>
          </p:nvPicPr>
          <p:blipFill>
            <a:blip r:embed="rId8" cstate="print">
              <a:extLst>
                <a:ext uri="{28A0092B-C50C-407E-A947-70E740481C1C}">
                  <a14:useLocalDpi xmlns:a14="http://schemas.microsoft.com/office/drawing/2010/main"/>
                </a:ext>
              </a:extLst>
            </a:blip>
            <a:stretch>
              <a:fillRect/>
            </a:stretch>
          </p:blipFill>
          <p:spPr>
            <a:xfrm>
              <a:off x="6487252" y="2387365"/>
              <a:ext cx="317918" cy="317918"/>
            </a:xfrm>
            <a:prstGeom prst="rect">
              <a:avLst/>
            </a:prstGeom>
            <a:ln w="12700">
              <a:miter lim="400000"/>
            </a:ln>
          </p:spPr>
        </p:pic>
        <p:sp>
          <p:nvSpPr>
            <p:cNvPr id="73" name="TextBox 72"/>
            <p:cNvSpPr txBox="1"/>
            <p:nvPr/>
          </p:nvSpPr>
          <p:spPr>
            <a:xfrm>
              <a:off x="6207650" y="2702791"/>
              <a:ext cx="893900" cy="356304"/>
            </a:xfrm>
            <a:prstGeom prst="rect">
              <a:avLst/>
            </a:prstGeom>
            <a:noFill/>
          </p:spPr>
          <p:txBody>
            <a:bodyPr wrap="none" rtlCol="0">
              <a:spAutoFit/>
            </a:bodyPr>
            <a:lstStyle/>
            <a:p>
              <a:pPr algn="ctr" defTabSz="457200" fontAlgn="auto">
                <a:spcBef>
                  <a:spcPts val="0"/>
                </a:spcBef>
                <a:spcAft>
                  <a:spcPts val="0"/>
                </a:spcAft>
              </a:pPr>
              <a:r>
                <a:rPr lang="en-US" sz="1000" dirty="0">
                  <a:solidFill>
                    <a:srgbClr val="000000"/>
                  </a:solidFill>
                  <a:latin typeface="Proxima Nova Rg"/>
                  <a:cs typeface="Proxima Nova Rg"/>
                </a:rPr>
                <a:t>Ground</a:t>
              </a:r>
            </a:p>
            <a:p>
              <a:pPr algn="ctr" defTabSz="457200" fontAlgn="auto">
                <a:spcBef>
                  <a:spcPts val="0"/>
                </a:spcBef>
                <a:spcAft>
                  <a:spcPts val="0"/>
                </a:spcAft>
              </a:pPr>
              <a:r>
                <a:rPr lang="en-US" sz="1000" dirty="0">
                  <a:solidFill>
                    <a:srgbClr val="000000"/>
                  </a:solidFill>
                  <a:latin typeface="Proxima Nova Rg"/>
                  <a:cs typeface="Proxima Nova Rg"/>
                </a:rPr>
                <a:t>Transportation</a:t>
              </a:r>
            </a:p>
          </p:txBody>
        </p:sp>
      </p:grpSp>
      <p:grpSp>
        <p:nvGrpSpPr>
          <p:cNvPr id="74" name="Group 73"/>
          <p:cNvGrpSpPr/>
          <p:nvPr/>
        </p:nvGrpSpPr>
        <p:grpSpPr>
          <a:xfrm>
            <a:off x="6256882" y="3313464"/>
            <a:ext cx="971741" cy="616746"/>
            <a:chOff x="6927645" y="3154057"/>
            <a:chExt cx="865350" cy="549221"/>
          </a:xfrm>
        </p:grpSpPr>
        <p:pic>
          <p:nvPicPr>
            <p:cNvPr id="75" name="thin-484_bowling_game_playing_ball.png"/>
            <p:cNvPicPr/>
            <p:nvPr/>
          </p:nvPicPr>
          <p:blipFill>
            <a:blip r:embed="rId9" cstate="print">
              <a:extLst>
                <a:ext uri="{28A0092B-C50C-407E-A947-70E740481C1C}">
                  <a14:useLocalDpi xmlns:a14="http://schemas.microsoft.com/office/drawing/2010/main"/>
                </a:ext>
              </a:extLst>
            </a:blip>
            <a:stretch>
              <a:fillRect/>
            </a:stretch>
          </p:blipFill>
          <p:spPr>
            <a:xfrm>
              <a:off x="7175219" y="3154057"/>
              <a:ext cx="317918" cy="317918"/>
            </a:xfrm>
            <a:prstGeom prst="rect">
              <a:avLst/>
            </a:prstGeom>
            <a:ln w="12700">
              <a:miter lim="400000"/>
            </a:ln>
          </p:spPr>
        </p:pic>
        <p:sp>
          <p:nvSpPr>
            <p:cNvPr id="76" name="TextBox 75"/>
            <p:cNvSpPr txBox="1"/>
            <p:nvPr/>
          </p:nvSpPr>
          <p:spPr>
            <a:xfrm>
              <a:off x="6927645" y="3484015"/>
              <a:ext cx="865350" cy="219263"/>
            </a:xfrm>
            <a:prstGeom prst="rect">
              <a:avLst/>
            </a:prstGeom>
            <a:noFill/>
          </p:spPr>
          <p:txBody>
            <a:bodyPr wrap="none" rtlCol="0">
              <a:spAutoFit/>
            </a:bodyPr>
            <a:lstStyle/>
            <a:p>
              <a:pPr algn="ctr" defTabSz="457200" fontAlgn="auto">
                <a:spcBef>
                  <a:spcPts val="0"/>
                </a:spcBef>
                <a:spcAft>
                  <a:spcPts val="0"/>
                </a:spcAft>
              </a:pPr>
              <a:r>
                <a:rPr lang="en-US" sz="1000" dirty="0">
                  <a:solidFill>
                    <a:srgbClr val="000000"/>
                  </a:solidFill>
                  <a:latin typeface="Proxima Nova Rg"/>
                  <a:cs typeface="Proxima Nova Rg"/>
                </a:rPr>
                <a:t>Entertainment</a:t>
              </a:r>
            </a:p>
          </p:txBody>
        </p:sp>
      </p:grpSp>
      <p:grpSp>
        <p:nvGrpSpPr>
          <p:cNvPr id="77" name="Group 76"/>
          <p:cNvGrpSpPr/>
          <p:nvPr/>
        </p:nvGrpSpPr>
        <p:grpSpPr>
          <a:xfrm>
            <a:off x="6456501" y="4098099"/>
            <a:ext cx="1141659" cy="603226"/>
            <a:chOff x="7341785" y="4048429"/>
            <a:chExt cx="1016664" cy="537181"/>
          </a:xfrm>
        </p:grpSpPr>
        <p:pic>
          <p:nvPicPr>
            <p:cNvPr id="78" name="thin-086_file_document_lock_security_password.png"/>
            <p:cNvPicPr/>
            <p:nvPr/>
          </p:nvPicPr>
          <p:blipFill>
            <a:blip r:embed="rId10" cstate="print">
              <a:extLst>
                <a:ext uri="{28A0092B-C50C-407E-A947-70E740481C1C}">
                  <a14:useLocalDpi xmlns:a14="http://schemas.microsoft.com/office/drawing/2010/main"/>
                </a:ext>
              </a:extLst>
            </a:blip>
            <a:stretch>
              <a:fillRect/>
            </a:stretch>
          </p:blipFill>
          <p:spPr>
            <a:xfrm>
              <a:off x="7691711" y="4048429"/>
              <a:ext cx="317918" cy="317918"/>
            </a:xfrm>
            <a:prstGeom prst="rect">
              <a:avLst/>
            </a:prstGeom>
            <a:ln w="12700">
              <a:miter lim="400000"/>
            </a:ln>
          </p:spPr>
        </p:pic>
        <p:sp>
          <p:nvSpPr>
            <p:cNvPr id="79" name="TextBox 78"/>
            <p:cNvSpPr txBox="1"/>
            <p:nvPr/>
          </p:nvSpPr>
          <p:spPr>
            <a:xfrm>
              <a:off x="7341785" y="4366347"/>
              <a:ext cx="1016664" cy="219263"/>
            </a:xfrm>
            <a:prstGeom prst="rect">
              <a:avLst/>
            </a:prstGeom>
            <a:noFill/>
          </p:spPr>
          <p:txBody>
            <a:bodyPr wrap="none" rtlCol="0">
              <a:spAutoFit/>
            </a:bodyPr>
            <a:lstStyle/>
            <a:p>
              <a:pPr algn="ctr" defTabSz="457200" fontAlgn="auto">
                <a:spcBef>
                  <a:spcPts val="0"/>
                </a:spcBef>
                <a:spcAft>
                  <a:spcPts val="0"/>
                </a:spcAft>
              </a:pPr>
              <a:r>
                <a:rPr lang="en-US" sz="1000" dirty="0">
                  <a:solidFill>
                    <a:srgbClr val="000000"/>
                  </a:solidFill>
                  <a:latin typeface="Proxima Nova Rg"/>
                  <a:cs typeface="Proxima Nova Rg"/>
                </a:rPr>
                <a:t>Travel Protection</a:t>
              </a:r>
            </a:p>
          </p:txBody>
        </p:sp>
      </p:grpSp>
      <p:grpSp>
        <p:nvGrpSpPr>
          <p:cNvPr id="80" name="Group 79"/>
          <p:cNvGrpSpPr/>
          <p:nvPr/>
        </p:nvGrpSpPr>
        <p:grpSpPr>
          <a:xfrm>
            <a:off x="2130275" y="3313463"/>
            <a:ext cx="548547" cy="582753"/>
            <a:chOff x="1785270" y="3096245"/>
            <a:chExt cx="488489" cy="518950"/>
          </a:xfrm>
        </p:grpSpPr>
        <p:sp>
          <p:nvSpPr>
            <p:cNvPr id="81" name="TextBox 80"/>
            <p:cNvSpPr txBox="1"/>
            <p:nvPr/>
          </p:nvSpPr>
          <p:spPr>
            <a:xfrm>
              <a:off x="1785270" y="3395931"/>
              <a:ext cx="488489" cy="219264"/>
            </a:xfrm>
            <a:prstGeom prst="rect">
              <a:avLst/>
            </a:prstGeom>
            <a:noFill/>
          </p:spPr>
          <p:txBody>
            <a:bodyPr wrap="none" rtlCol="0">
              <a:spAutoFit/>
            </a:bodyPr>
            <a:lstStyle/>
            <a:p>
              <a:pPr algn="ctr" defTabSz="457200" fontAlgn="auto">
                <a:spcBef>
                  <a:spcPts val="0"/>
                </a:spcBef>
                <a:spcAft>
                  <a:spcPts val="0"/>
                </a:spcAft>
              </a:pPr>
              <a:r>
                <a:rPr lang="en-US" sz="1000" dirty="0">
                  <a:solidFill>
                    <a:srgbClr val="000000"/>
                  </a:solidFill>
                  <a:latin typeface="Proxima Nova Rg"/>
                  <a:cs typeface="Proxima Nova Rg"/>
                </a:rPr>
                <a:t>Hotels</a:t>
              </a:r>
            </a:p>
          </p:txBody>
        </p:sp>
        <p:pic>
          <p:nvPicPr>
            <p:cNvPr id="82" name="thin-048_house_home_building_flat_skyscraper.png"/>
            <p:cNvPicPr/>
            <p:nvPr/>
          </p:nvPicPr>
          <p:blipFill>
            <a:blip r:embed="rId11" cstate="print">
              <a:extLst>
                <a:ext uri="{28A0092B-C50C-407E-A947-70E740481C1C}">
                  <a14:useLocalDpi xmlns:a14="http://schemas.microsoft.com/office/drawing/2010/main"/>
                </a:ext>
              </a:extLst>
            </a:blip>
            <a:stretch>
              <a:fillRect/>
            </a:stretch>
          </p:blipFill>
          <p:spPr>
            <a:xfrm>
              <a:off x="1879907" y="3096245"/>
              <a:ext cx="299215" cy="299215"/>
            </a:xfrm>
            <a:prstGeom prst="rect">
              <a:avLst/>
            </a:prstGeom>
            <a:ln w="12700">
              <a:miter lim="400000"/>
            </a:ln>
          </p:spPr>
        </p:pic>
      </p:grpSp>
      <p:pic>
        <p:nvPicPr>
          <p:cNvPr id="98" name="Picture 97" descr="AS_Logo.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3789" y="4174812"/>
            <a:ext cx="1427688" cy="330828"/>
          </a:xfrm>
          <a:prstGeom prst="rect">
            <a:avLst/>
          </a:prstGeom>
        </p:spPr>
      </p:pic>
      <p:pic>
        <p:nvPicPr>
          <p:cNvPr id="99" name="Picture 98" descr="HS_logo.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24150" y="2271386"/>
            <a:ext cx="1504482" cy="332798"/>
          </a:xfrm>
          <a:prstGeom prst="rect">
            <a:avLst/>
          </a:prstGeom>
        </p:spPr>
      </p:pic>
      <p:pic>
        <p:nvPicPr>
          <p:cNvPr id="100" name="Picture 99" descr="TN_logo.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34953" y="2346562"/>
            <a:ext cx="1390274" cy="326892"/>
          </a:xfrm>
          <a:prstGeom prst="rect">
            <a:avLst/>
          </a:prstGeom>
        </p:spPr>
      </p:pic>
      <p:pic>
        <p:nvPicPr>
          <p:cNvPr id="102" name="Picture 101"/>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7445484" y="3910601"/>
            <a:ext cx="1530634" cy="529800"/>
          </a:xfrm>
          <a:prstGeom prst="rect">
            <a:avLst/>
          </a:prstGeom>
        </p:spPr>
      </p:pic>
      <p:sp>
        <p:nvSpPr>
          <p:cNvPr id="53" name="Title 1"/>
          <p:cNvSpPr>
            <a:spLocks noGrp="1"/>
          </p:cNvSpPr>
          <p:nvPr>
            <p:ph type="title"/>
          </p:nvPr>
        </p:nvSpPr>
        <p:spPr/>
        <p:txBody>
          <a:bodyPr>
            <a:noAutofit/>
          </a:bodyPr>
          <a:lstStyle/>
          <a:p>
            <a:r>
              <a:rPr lang="en-US" sz="2400" dirty="0"/>
              <a:t>Introduction to Sabre</a:t>
            </a:r>
          </a:p>
        </p:txBody>
      </p:sp>
      <p:sp>
        <p:nvSpPr>
          <p:cNvPr id="2" name="Slide Number Placeholder 1"/>
          <p:cNvSpPr>
            <a:spLocks noGrp="1"/>
          </p:cNvSpPr>
          <p:nvPr>
            <p:ph type="sldNum" sz="quarter" idx="12"/>
          </p:nvPr>
        </p:nvSpPr>
        <p:spPr/>
        <p:txBody>
          <a:bodyPr>
            <a:normAutofit fontScale="47500" lnSpcReduction="20000"/>
          </a:bodyPr>
          <a:lstStyle/>
          <a:p>
            <a:fld id="{88358C2B-B00C-8841-948E-C109552F9BB4}" type="slidenum">
              <a:rPr lang="en-US" smtClean="0"/>
              <a:t>4</a:t>
            </a:fld>
            <a:endParaRPr lang="en-US" dirty="0"/>
          </a:p>
        </p:txBody>
      </p:sp>
      <p:sp>
        <p:nvSpPr>
          <p:cNvPr id="54" name="TextBox 53"/>
          <p:cNvSpPr txBox="1"/>
          <p:nvPr/>
        </p:nvSpPr>
        <p:spPr>
          <a:xfrm>
            <a:off x="3277212" y="3462352"/>
            <a:ext cx="2620615" cy="1015663"/>
          </a:xfrm>
          <a:prstGeom prst="rect">
            <a:avLst/>
          </a:prstGeom>
          <a:noFill/>
        </p:spPr>
        <p:txBody>
          <a:bodyPr wrap="square" rtlCol="0">
            <a:spAutoFit/>
          </a:bodyPr>
          <a:lstStyle/>
          <a:p>
            <a:pPr algn="ctr" defTabSz="457200" fontAlgn="auto">
              <a:spcBef>
                <a:spcPts val="0"/>
              </a:spcBef>
              <a:spcAft>
                <a:spcPts val="0"/>
              </a:spcAft>
            </a:pPr>
            <a:r>
              <a:rPr lang="en-US" sz="2400" b="1" dirty="0">
                <a:solidFill>
                  <a:srgbClr val="000000"/>
                </a:solidFill>
                <a:latin typeface="Proxima Nova Rg" pitchFamily="50" charset="0"/>
                <a:cs typeface="Proxima Nova Bold"/>
              </a:rPr>
              <a:t>OUR MISSION</a:t>
            </a:r>
          </a:p>
          <a:p>
            <a:pPr algn="ctr" defTabSz="457200" fontAlgn="auto">
              <a:spcBef>
                <a:spcPts val="0"/>
              </a:spcBef>
              <a:spcAft>
                <a:spcPts val="0"/>
              </a:spcAft>
            </a:pPr>
            <a:r>
              <a:rPr lang="en-US" sz="1200" dirty="0">
                <a:solidFill>
                  <a:srgbClr val="000000"/>
                </a:solidFill>
                <a:latin typeface="Proxima Nova Rg" pitchFamily="50" charset="0"/>
                <a:cs typeface="Proxima Nova Bold"/>
              </a:rPr>
              <a:t>An innovative technology company that leads the travel industry</a:t>
            </a:r>
            <a:br>
              <a:rPr lang="en-US" sz="1200" dirty="0">
                <a:solidFill>
                  <a:srgbClr val="000000"/>
                </a:solidFill>
                <a:latin typeface="Proxima Nova Rg" pitchFamily="50" charset="0"/>
                <a:cs typeface="Proxima Nova Bold"/>
              </a:rPr>
            </a:br>
            <a:r>
              <a:rPr lang="en-US" sz="1200" dirty="0">
                <a:solidFill>
                  <a:srgbClr val="000000"/>
                </a:solidFill>
                <a:latin typeface="Proxima Nova Rg" pitchFamily="50" charset="0"/>
                <a:cs typeface="Proxima Nova Bold"/>
              </a:rPr>
              <a:t>by helping our customers succeed</a:t>
            </a:r>
          </a:p>
        </p:txBody>
      </p:sp>
    </p:spTree>
    <p:extLst>
      <p:ext uri="{BB962C8B-B14F-4D97-AF65-F5344CB8AC3E}">
        <p14:creationId xmlns:p14="http://schemas.microsoft.com/office/powerpoint/2010/main" val="54639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Largest Tech Company You’ve Never Heard Of</a:t>
            </a:r>
          </a:p>
        </p:txBody>
      </p:sp>
      <p:grpSp>
        <p:nvGrpSpPr>
          <p:cNvPr id="4" name="Group 38"/>
          <p:cNvGrpSpPr/>
          <p:nvPr/>
        </p:nvGrpSpPr>
        <p:grpSpPr>
          <a:xfrm>
            <a:off x="1551463" y="1195355"/>
            <a:ext cx="5181600" cy="369332"/>
            <a:chOff x="1524000" y="1981993"/>
            <a:chExt cx="5181600" cy="369332"/>
          </a:xfrm>
        </p:grpSpPr>
        <p:pic>
          <p:nvPicPr>
            <p:cNvPr id="5" name="Picture 2" descr="Google"/>
            <p:cNvPicPr>
              <a:picLocks noChangeAspect="1" noChangeArrowheads="1"/>
            </p:cNvPicPr>
            <p:nvPr/>
          </p:nvPicPr>
          <p:blipFill>
            <a:blip r:embed="rId2" cstate="print"/>
            <a:srcRect/>
            <a:stretch>
              <a:fillRect/>
            </a:stretch>
          </p:blipFill>
          <p:spPr bwMode="auto">
            <a:xfrm>
              <a:off x="1524000" y="2034411"/>
              <a:ext cx="854075" cy="295275"/>
            </a:xfrm>
            <a:prstGeom prst="rect">
              <a:avLst/>
            </a:prstGeom>
            <a:noFill/>
            <a:ln w="9525">
              <a:noFill/>
              <a:miter lim="800000"/>
              <a:headEnd/>
              <a:tailEnd/>
            </a:ln>
          </p:spPr>
        </p:pic>
        <p:sp>
          <p:nvSpPr>
            <p:cNvPr id="6" name="TextBox 5"/>
            <p:cNvSpPr txBox="1"/>
            <p:nvPr/>
          </p:nvSpPr>
          <p:spPr>
            <a:xfrm>
              <a:off x="2514600" y="1981993"/>
              <a:ext cx="4191000" cy="369332"/>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00000"/>
                  </a:solidFill>
                  <a:effectLst/>
                  <a:uLnTx/>
                  <a:uFillTx/>
                </a:rPr>
                <a:t>   5 billion API calls / day</a:t>
              </a:r>
              <a:r>
                <a:rPr kumimoji="0" lang="en-US" sz="1600" b="0" i="0" u="none" strike="noStrike" kern="0" cap="none" spc="0" normalizeH="0" baseline="0" noProof="0" dirty="0">
                  <a:ln>
                    <a:noFill/>
                  </a:ln>
                  <a:solidFill>
                    <a:srgbClr val="100000"/>
                  </a:solidFill>
                  <a:effectLst/>
                  <a:uLnTx/>
                  <a:uFillTx/>
                </a:rPr>
                <a:t> </a:t>
              </a:r>
              <a:r>
                <a:rPr kumimoji="0" lang="en-US" sz="1100" b="0" i="0" u="none" strike="noStrike" kern="0" cap="none" spc="0" normalizeH="0" baseline="0" noProof="0" dirty="0">
                  <a:ln>
                    <a:noFill/>
                  </a:ln>
                  <a:solidFill>
                    <a:srgbClr val="100000"/>
                  </a:solidFill>
                  <a:effectLst/>
                  <a:uLnTx/>
                  <a:uFillTx/>
                </a:rPr>
                <a:t>(April 2010)</a:t>
              </a:r>
            </a:p>
          </p:txBody>
        </p:sp>
      </p:grpSp>
      <p:grpSp>
        <p:nvGrpSpPr>
          <p:cNvPr id="7" name="Group 41"/>
          <p:cNvGrpSpPr/>
          <p:nvPr/>
        </p:nvGrpSpPr>
        <p:grpSpPr>
          <a:xfrm>
            <a:off x="1551463" y="2076227"/>
            <a:ext cx="7086600" cy="369332"/>
            <a:chOff x="1524000" y="3470275"/>
            <a:chExt cx="7086600" cy="369332"/>
          </a:xfrm>
        </p:grpSpPr>
        <p:pic>
          <p:nvPicPr>
            <p:cNvPr id="8" name="Picture 20" descr="Twitter"/>
            <p:cNvPicPr>
              <a:picLocks noChangeAspect="1" noChangeArrowheads="1"/>
            </p:cNvPicPr>
            <p:nvPr/>
          </p:nvPicPr>
          <p:blipFill>
            <a:blip r:embed="rId3" cstate="print"/>
            <a:srcRect/>
            <a:stretch>
              <a:fillRect/>
            </a:stretch>
          </p:blipFill>
          <p:spPr bwMode="auto">
            <a:xfrm>
              <a:off x="1524000" y="3548886"/>
              <a:ext cx="990600" cy="242888"/>
            </a:xfrm>
            <a:prstGeom prst="rect">
              <a:avLst/>
            </a:prstGeom>
            <a:noFill/>
            <a:ln w="9525">
              <a:noFill/>
              <a:miter lim="800000"/>
              <a:headEnd/>
              <a:tailEnd/>
            </a:ln>
          </p:spPr>
        </p:pic>
        <p:sp>
          <p:nvSpPr>
            <p:cNvPr id="9" name="TextBox 8"/>
            <p:cNvSpPr txBox="1"/>
            <p:nvPr/>
          </p:nvSpPr>
          <p:spPr>
            <a:xfrm>
              <a:off x="2514600" y="3470275"/>
              <a:ext cx="6096000" cy="369332"/>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00000"/>
                  </a:solidFill>
                  <a:effectLst/>
                  <a:uLnTx/>
                  <a:uFillTx/>
                </a:rPr>
                <a:t>   3 billion API calls / day, 75% of all traffic </a:t>
              </a:r>
              <a:r>
                <a:rPr kumimoji="0" lang="en-US" sz="1100" b="0" i="0" u="none" strike="noStrike" kern="0" cap="none" spc="0" normalizeH="0" baseline="0" noProof="0" dirty="0">
                  <a:ln>
                    <a:noFill/>
                  </a:ln>
                  <a:solidFill>
                    <a:srgbClr val="100000"/>
                  </a:solidFill>
                  <a:effectLst/>
                  <a:uLnTx/>
                  <a:uFillTx/>
                </a:rPr>
                <a:t>(April 2010)</a:t>
              </a:r>
            </a:p>
          </p:txBody>
        </p:sp>
      </p:grpSp>
      <p:grpSp>
        <p:nvGrpSpPr>
          <p:cNvPr id="10" name="Group 44"/>
          <p:cNvGrpSpPr/>
          <p:nvPr/>
        </p:nvGrpSpPr>
        <p:grpSpPr>
          <a:xfrm>
            <a:off x="1703863" y="2975387"/>
            <a:ext cx="4953000" cy="369332"/>
            <a:chOff x="1676400" y="4079875"/>
            <a:chExt cx="4953000" cy="369332"/>
          </a:xfrm>
        </p:grpSpPr>
        <p:pic>
          <p:nvPicPr>
            <p:cNvPr id="11" name="Picture 22" descr="From collectibles to cars, buy and sell all kinds of items on eBay"/>
            <p:cNvPicPr>
              <a:picLocks noChangeAspect="1" noChangeArrowheads="1"/>
            </p:cNvPicPr>
            <p:nvPr/>
          </p:nvPicPr>
          <p:blipFill>
            <a:blip r:embed="rId4" cstate="print"/>
            <a:srcRect/>
            <a:stretch>
              <a:fillRect/>
            </a:stretch>
          </p:blipFill>
          <p:spPr bwMode="auto">
            <a:xfrm>
              <a:off x="1676400" y="4141818"/>
              <a:ext cx="674688" cy="276225"/>
            </a:xfrm>
            <a:prstGeom prst="rect">
              <a:avLst/>
            </a:prstGeom>
            <a:noFill/>
            <a:ln w="9525">
              <a:noFill/>
              <a:miter lim="800000"/>
              <a:headEnd/>
              <a:tailEnd/>
            </a:ln>
          </p:spPr>
        </p:pic>
        <p:sp>
          <p:nvSpPr>
            <p:cNvPr id="12" name="TextBox 11"/>
            <p:cNvSpPr txBox="1"/>
            <p:nvPr/>
          </p:nvSpPr>
          <p:spPr>
            <a:xfrm>
              <a:off x="2590800" y="4079875"/>
              <a:ext cx="4038600" cy="369332"/>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00000"/>
                  </a:solidFill>
                  <a:effectLst/>
                  <a:uLnTx/>
                  <a:uFillTx/>
                </a:rPr>
                <a:t>  267 million API calls / day </a:t>
              </a:r>
              <a:r>
                <a:rPr kumimoji="0" lang="en-US" sz="1100" b="0" i="0" u="none" strike="noStrike" kern="0" cap="none" spc="0" normalizeH="0" baseline="0" noProof="0" dirty="0">
                  <a:ln>
                    <a:noFill/>
                  </a:ln>
                  <a:solidFill>
                    <a:srgbClr val="100000"/>
                  </a:solidFill>
                  <a:effectLst/>
                  <a:uLnTx/>
                  <a:uFillTx/>
                </a:rPr>
                <a:t>(Q3 2009)</a:t>
              </a:r>
            </a:p>
          </p:txBody>
        </p:sp>
      </p:grpSp>
      <p:grpSp>
        <p:nvGrpSpPr>
          <p:cNvPr id="13" name="Group 47"/>
          <p:cNvGrpSpPr/>
          <p:nvPr/>
        </p:nvGrpSpPr>
        <p:grpSpPr>
          <a:xfrm>
            <a:off x="1399063" y="3370103"/>
            <a:ext cx="5638800" cy="457200"/>
            <a:chOff x="1371600" y="4613275"/>
            <a:chExt cx="5638800" cy="457200"/>
          </a:xfrm>
        </p:grpSpPr>
        <p:sp>
          <p:nvSpPr>
            <p:cNvPr id="14" name="TextBox 13"/>
            <p:cNvSpPr txBox="1"/>
            <p:nvPr/>
          </p:nvSpPr>
          <p:spPr>
            <a:xfrm>
              <a:off x="2667000" y="4641820"/>
              <a:ext cx="4343400" cy="369332"/>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00000"/>
                  </a:solidFill>
                  <a:effectLst/>
                  <a:uLnTx/>
                  <a:uFillTx/>
                </a:rPr>
                <a:t> 100 million API calls / day </a:t>
              </a:r>
              <a:r>
                <a:rPr kumimoji="0" lang="en-US" sz="1100" b="0" i="0" u="none" strike="noStrike" kern="0" cap="none" spc="0" normalizeH="0" baseline="0" noProof="0" dirty="0">
                  <a:ln>
                    <a:noFill/>
                  </a:ln>
                  <a:solidFill>
                    <a:srgbClr val="100000"/>
                  </a:solidFill>
                  <a:effectLst/>
                  <a:uLnTx/>
                  <a:uFillTx/>
                </a:rPr>
                <a:t>(March 2009)</a:t>
              </a:r>
            </a:p>
          </p:txBody>
        </p:sp>
        <p:pic>
          <p:nvPicPr>
            <p:cNvPr id="15" name="Picture 2"/>
            <p:cNvPicPr>
              <a:picLocks noChangeAspect="1" noChangeArrowheads="1"/>
            </p:cNvPicPr>
            <p:nvPr/>
          </p:nvPicPr>
          <p:blipFill>
            <a:blip r:embed="rId5" cstate="print"/>
            <a:srcRect l="13087" t="58394" r="72586" b="31596"/>
            <a:stretch>
              <a:fillRect/>
            </a:stretch>
          </p:blipFill>
          <p:spPr bwMode="auto">
            <a:xfrm>
              <a:off x="1371600" y="4613275"/>
              <a:ext cx="1143000" cy="457200"/>
            </a:xfrm>
            <a:prstGeom prst="rect">
              <a:avLst/>
            </a:prstGeom>
            <a:noFill/>
            <a:ln w="9525">
              <a:noFill/>
              <a:miter lim="800000"/>
              <a:headEnd/>
              <a:tailEnd/>
            </a:ln>
          </p:spPr>
        </p:pic>
      </p:grpSp>
      <p:grpSp>
        <p:nvGrpSpPr>
          <p:cNvPr id="16" name="Group 50"/>
          <p:cNvGrpSpPr/>
          <p:nvPr/>
        </p:nvGrpSpPr>
        <p:grpSpPr>
          <a:xfrm>
            <a:off x="1551463" y="1626647"/>
            <a:ext cx="5094288" cy="378649"/>
            <a:chOff x="1524000" y="2968625"/>
            <a:chExt cx="5094288" cy="378649"/>
          </a:xfrm>
        </p:grpSpPr>
        <p:pic>
          <p:nvPicPr>
            <p:cNvPr id="17" name="Picture 2"/>
            <p:cNvPicPr>
              <a:picLocks noChangeAspect="1" noChangeArrowheads="1"/>
            </p:cNvPicPr>
            <p:nvPr/>
          </p:nvPicPr>
          <p:blipFill>
            <a:blip r:embed="rId6" cstate="print"/>
            <a:srcRect l="12500" t="16032" r="73125" b="76755"/>
            <a:stretch>
              <a:fillRect/>
            </a:stretch>
          </p:blipFill>
          <p:spPr bwMode="auto">
            <a:xfrm>
              <a:off x="1524000" y="2990086"/>
              <a:ext cx="914400" cy="357188"/>
            </a:xfrm>
            <a:prstGeom prst="rect">
              <a:avLst/>
            </a:prstGeom>
            <a:noFill/>
            <a:ln w="9525">
              <a:noFill/>
              <a:miter lim="800000"/>
              <a:headEnd/>
              <a:tailEnd/>
            </a:ln>
          </p:spPr>
        </p:pic>
        <p:sp>
          <p:nvSpPr>
            <p:cNvPr id="18" name="TextBox 17"/>
            <p:cNvSpPr txBox="1"/>
            <p:nvPr/>
          </p:nvSpPr>
          <p:spPr>
            <a:xfrm>
              <a:off x="2579688" y="2968625"/>
              <a:ext cx="4038600" cy="369332"/>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00000"/>
                  </a:solidFill>
                  <a:effectLst/>
                  <a:uLnTx/>
                  <a:uFillTx/>
                </a:rPr>
                <a:t>  5 billion API calls / day </a:t>
              </a:r>
              <a:r>
                <a:rPr kumimoji="0" lang="en-US" sz="1100" b="0" i="0" u="none" strike="noStrike" kern="0" cap="none" spc="0" normalizeH="0" baseline="0" noProof="0" dirty="0">
                  <a:ln>
                    <a:noFill/>
                  </a:ln>
                  <a:solidFill>
                    <a:srgbClr val="100000"/>
                  </a:solidFill>
                  <a:effectLst/>
                  <a:uLnTx/>
                  <a:uFillTx/>
                </a:rPr>
                <a:t>(October  2009)</a:t>
              </a:r>
            </a:p>
          </p:txBody>
        </p:sp>
      </p:grpSp>
      <p:grpSp>
        <p:nvGrpSpPr>
          <p:cNvPr id="19" name="Group 53"/>
          <p:cNvGrpSpPr/>
          <p:nvPr/>
        </p:nvGrpSpPr>
        <p:grpSpPr>
          <a:xfrm>
            <a:off x="1703863" y="3831053"/>
            <a:ext cx="6781800" cy="369332"/>
            <a:chOff x="1676400" y="5146675"/>
            <a:chExt cx="6781800" cy="369332"/>
          </a:xfrm>
        </p:grpSpPr>
        <p:pic>
          <p:nvPicPr>
            <p:cNvPr id="20" name="Picture 6" descr="NPR">
              <a:hlinkClick r:id="rId7"/>
            </p:cNvPr>
            <p:cNvPicPr>
              <a:picLocks noChangeAspect="1" noChangeArrowheads="1"/>
            </p:cNvPicPr>
            <p:nvPr/>
          </p:nvPicPr>
          <p:blipFill>
            <a:blip r:embed="rId8" cstate="print"/>
            <a:srcRect/>
            <a:stretch>
              <a:fillRect/>
            </a:stretch>
          </p:blipFill>
          <p:spPr bwMode="auto">
            <a:xfrm>
              <a:off x="1676400" y="5241955"/>
              <a:ext cx="628650" cy="209550"/>
            </a:xfrm>
            <a:prstGeom prst="rect">
              <a:avLst/>
            </a:prstGeom>
            <a:noFill/>
            <a:ln w="9525">
              <a:noFill/>
              <a:miter lim="800000"/>
              <a:headEnd/>
              <a:tailEnd/>
            </a:ln>
          </p:spPr>
        </p:pic>
        <p:sp>
          <p:nvSpPr>
            <p:cNvPr id="21" name="TextBox 20"/>
            <p:cNvSpPr txBox="1"/>
            <p:nvPr/>
          </p:nvSpPr>
          <p:spPr>
            <a:xfrm>
              <a:off x="2590800" y="5146675"/>
              <a:ext cx="5867400" cy="369332"/>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00000"/>
                  </a:solidFill>
                  <a:effectLst/>
                  <a:uLnTx/>
                  <a:uFillTx/>
                </a:rPr>
                <a:t>  37 million API – delivered stories / day </a:t>
              </a:r>
              <a:r>
                <a:rPr kumimoji="0" lang="en-US" sz="1100" b="0" i="0" u="none" strike="noStrike" kern="0" cap="none" spc="0" normalizeH="0" baseline="0" noProof="0" dirty="0">
                  <a:ln>
                    <a:noFill/>
                  </a:ln>
                  <a:solidFill>
                    <a:srgbClr val="100000"/>
                  </a:solidFill>
                  <a:effectLst/>
                  <a:uLnTx/>
                  <a:uFillTx/>
                </a:rPr>
                <a:t>(March 2010)</a:t>
              </a:r>
            </a:p>
          </p:txBody>
        </p:sp>
      </p:grpSp>
      <p:grpSp>
        <p:nvGrpSpPr>
          <p:cNvPr id="22" name="Group 56"/>
          <p:cNvGrpSpPr/>
          <p:nvPr/>
        </p:nvGrpSpPr>
        <p:grpSpPr>
          <a:xfrm>
            <a:off x="1475263" y="4262345"/>
            <a:ext cx="5832475" cy="390555"/>
            <a:chOff x="1447800" y="5618559"/>
            <a:chExt cx="5832475" cy="390555"/>
          </a:xfrm>
        </p:grpSpPr>
        <p:pic>
          <p:nvPicPr>
            <p:cNvPr id="23" name="Picture 2"/>
            <p:cNvPicPr>
              <a:picLocks noChangeAspect="1" noChangeArrowheads="1"/>
            </p:cNvPicPr>
            <p:nvPr/>
          </p:nvPicPr>
          <p:blipFill>
            <a:blip r:embed="rId5" cstate="print"/>
            <a:srcRect l="13087" t="78415" r="71631" b="11575"/>
            <a:stretch>
              <a:fillRect/>
            </a:stretch>
          </p:blipFill>
          <p:spPr bwMode="auto">
            <a:xfrm>
              <a:off x="1447800" y="5628114"/>
              <a:ext cx="1016000" cy="381000"/>
            </a:xfrm>
            <a:prstGeom prst="rect">
              <a:avLst/>
            </a:prstGeom>
            <a:noFill/>
            <a:ln w="9525">
              <a:noFill/>
              <a:miter lim="800000"/>
              <a:headEnd/>
              <a:tailEnd/>
            </a:ln>
          </p:spPr>
        </p:pic>
        <p:sp>
          <p:nvSpPr>
            <p:cNvPr id="24" name="TextBox 23"/>
            <p:cNvSpPr txBox="1"/>
            <p:nvPr/>
          </p:nvSpPr>
          <p:spPr>
            <a:xfrm>
              <a:off x="2708275" y="5618559"/>
              <a:ext cx="4572000" cy="369332"/>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00000"/>
                  </a:solidFill>
                  <a:effectLst/>
                  <a:uLnTx/>
                  <a:uFillTx/>
                </a:rPr>
                <a:t>Over 50% of all traffic via API </a:t>
              </a:r>
              <a:r>
                <a:rPr kumimoji="0" lang="en-US" sz="1100" b="0" i="0" u="none" strike="noStrike" kern="0" cap="none" spc="0" normalizeH="0" baseline="0" noProof="0" dirty="0">
                  <a:ln>
                    <a:noFill/>
                  </a:ln>
                  <a:solidFill>
                    <a:srgbClr val="100000"/>
                  </a:solidFill>
                  <a:effectLst/>
                  <a:uLnTx/>
                  <a:uFillTx/>
                </a:rPr>
                <a:t>(March 2008)</a:t>
              </a:r>
            </a:p>
          </p:txBody>
        </p:sp>
      </p:grpSp>
      <p:grpSp>
        <p:nvGrpSpPr>
          <p:cNvPr id="25" name="Group 59"/>
          <p:cNvGrpSpPr/>
          <p:nvPr/>
        </p:nvGrpSpPr>
        <p:grpSpPr>
          <a:xfrm>
            <a:off x="1703863" y="4693637"/>
            <a:ext cx="6289675" cy="369332"/>
            <a:chOff x="1676400" y="6096000"/>
            <a:chExt cx="6289675" cy="369332"/>
          </a:xfrm>
        </p:grpSpPr>
        <p:pic>
          <p:nvPicPr>
            <p:cNvPr id="26" name="Picture 8" descr="Amazon Web Services">
              <a:hlinkClick r:id="rId9"/>
            </p:cNvPr>
            <p:cNvPicPr>
              <a:picLocks noChangeAspect="1" noChangeArrowheads="1"/>
            </p:cNvPicPr>
            <p:nvPr/>
          </p:nvPicPr>
          <p:blipFill>
            <a:blip r:embed="rId10" cstate="print"/>
            <a:srcRect/>
            <a:stretch>
              <a:fillRect/>
            </a:stretch>
          </p:blipFill>
          <p:spPr bwMode="auto">
            <a:xfrm>
              <a:off x="1676400" y="6162705"/>
              <a:ext cx="728663" cy="266700"/>
            </a:xfrm>
            <a:prstGeom prst="rect">
              <a:avLst/>
            </a:prstGeom>
            <a:noFill/>
            <a:ln w="9525">
              <a:noFill/>
              <a:miter lim="800000"/>
              <a:headEnd/>
              <a:tailEnd/>
            </a:ln>
          </p:spPr>
        </p:pic>
        <p:sp>
          <p:nvSpPr>
            <p:cNvPr id="27" name="TextBox 26"/>
            <p:cNvSpPr txBox="1"/>
            <p:nvPr/>
          </p:nvSpPr>
          <p:spPr>
            <a:xfrm>
              <a:off x="2708275" y="6096000"/>
              <a:ext cx="5257800" cy="369332"/>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00000"/>
                  </a:solidFill>
                  <a:effectLst/>
                  <a:uLnTx/>
                  <a:uFillTx/>
                </a:rPr>
                <a:t>Over 100 billion objects stored in S3 </a:t>
              </a:r>
              <a:r>
                <a:rPr kumimoji="0" lang="en-US" sz="1100" b="0" i="0" u="none" strike="noStrike" kern="0" cap="none" spc="0" normalizeH="0" baseline="0" noProof="0" dirty="0">
                  <a:ln>
                    <a:noFill/>
                  </a:ln>
                  <a:solidFill>
                    <a:srgbClr val="100000"/>
                  </a:solidFill>
                  <a:effectLst/>
                  <a:uLnTx/>
                  <a:uFillTx/>
                </a:rPr>
                <a:t>(March 2010)</a:t>
              </a:r>
            </a:p>
          </p:txBody>
        </p:sp>
      </p:grpSp>
      <p:sp>
        <p:nvSpPr>
          <p:cNvPr id="28" name="TextBox 27"/>
          <p:cNvSpPr txBox="1">
            <a:spLocks noChangeArrowheads="1"/>
          </p:cNvSpPr>
          <p:nvPr/>
        </p:nvSpPr>
        <p:spPr bwMode="auto">
          <a:xfrm>
            <a:off x="2734151" y="2516663"/>
            <a:ext cx="4724400" cy="36933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00000"/>
                </a:solidFill>
                <a:effectLst/>
                <a:uLnTx/>
                <a:uFillTx/>
              </a:rPr>
              <a:t>1 billion API calls / day </a:t>
            </a:r>
          </a:p>
        </p:txBody>
      </p:sp>
      <p:sp>
        <p:nvSpPr>
          <p:cNvPr id="30" name="Rectangle 29"/>
          <p:cNvSpPr/>
          <p:nvPr/>
        </p:nvSpPr>
        <p:spPr>
          <a:xfrm>
            <a:off x="3379500" y="5166754"/>
            <a:ext cx="1826141"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rPr>
              <a:t>Source:</a:t>
            </a:r>
            <a:r>
              <a:rPr kumimoji="0" lang="en-US" sz="1000" b="0" i="0" u="none" strike="noStrike" kern="0" cap="none" spc="0" normalizeH="0" baseline="0" noProof="0" dirty="0">
                <a:ln>
                  <a:noFill/>
                </a:ln>
                <a:solidFill>
                  <a:srgbClr val="FFFFFF"/>
                </a:solidFill>
                <a:effectLst/>
                <a:uLnTx/>
                <a:uFillTx/>
              </a:rPr>
              <a:t> </a:t>
            </a:r>
            <a:r>
              <a:rPr kumimoji="0" lang="en-US" sz="1000" b="0" i="0" u="none" strike="noStrike" kern="0" cap="none" spc="0" normalizeH="0" baseline="0" noProof="0" dirty="0">
                <a:ln>
                  <a:noFill/>
                </a:ln>
                <a:solidFill>
                  <a:srgbClr val="FFFFFF"/>
                </a:solidFill>
                <a:effectLst/>
                <a:uLnTx/>
                <a:uFillTx/>
                <a:hlinkClick r:id="rId11"/>
              </a:rPr>
              <a:t>www.readwriteweb.com</a:t>
            </a:r>
            <a:endParaRPr kumimoji="0" lang="en-US" sz="1000" b="0" i="0" u="none" strike="noStrike" kern="0" cap="none" spc="0" normalizeH="0" baseline="0" noProof="0" dirty="0">
              <a:ln>
                <a:noFill/>
              </a:ln>
              <a:solidFill>
                <a:srgbClr val="FFFFFF"/>
              </a:solidFill>
              <a:effectLst/>
              <a:uLnTx/>
              <a:uFillTx/>
            </a:endParaRPr>
          </a:p>
        </p:txBody>
      </p:sp>
      <p:sp>
        <p:nvSpPr>
          <p:cNvPr id="31" name="Rounded Rectangle 30"/>
          <p:cNvSpPr/>
          <p:nvPr/>
        </p:nvSpPr>
        <p:spPr>
          <a:xfrm>
            <a:off x="1394301" y="2413031"/>
            <a:ext cx="4745037" cy="557243"/>
          </a:xfrm>
          <a:prstGeom prst="roundRect">
            <a:avLst/>
          </a:prstGeom>
          <a:noFill/>
          <a:ln>
            <a:solidFill>
              <a:srgbClr val="FFC000"/>
            </a:solidFill>
          </a:ln>
          <a:effectLst>
            <a:glow rad="101600">
              <a:srgbClr val="FFC000">
                <a:alpha val="18824"/>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146" name="Picture 2" descr="http://www.orchestranetworks.com/wp-content/uploads/2014/07/Sabre-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87041" y="2500962"/>
            <a:ext cx="1131888" cy="40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3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96" y="358588"/>
            <a:ext cx="6544235" cy="4695266"/>
          </a:xfrm>
          <a:prstGeom prst="rect">
            <a:avLst/>
          </a:prstGeom>
        </p:spPr>
      </p:pic>
    </p:spTree>
    <p:extLst>
      <p:ext uri="{BB962C8B-B14F-4D97-AF65-F5344CB8AC3E}">
        <p14:creationId xmlns:p14="http://schemas.microsoft.com/office/powerpoint/2010/main" val="137321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Operating Systems (Linux / Windows / Mobile)</a:t>
            </a:r>
          </a:p>
          <a:p>
            <a:r>
              <a:rPr lang="en-US" dirty="0"/>
              <a:t>Programming languages (Python, Java)</a:t>
            </a:r>
          </a:p>
          <a:p>
            <a:r>
              <a:rPr lang="en-US" dirty="0"/>
              <a:t>Intrusion Detection</a:t>
            </a:r>
          </a:p>
          <a:p>
            <a:r>
              <a:rPr lang="en-US" dirty="0"/>
              <a:t>Firewalls</a:t>
            </a:r>
          </a:p>
          <a:p>
            <a:r>
              <a:rPr lang="en-US" dirty="0"/>
              <a:t>Behavioral Analytics (East / West)</a:t>
            </a:r>
          </a:p>
          <a:p>
            <a:r>
              <a:rPr lang="en-US" dirty="0"/>
              <a:t>Big Data analytics</a:t>
            </a:r>
          </a:p>
          <a:p>
            <a:r>
              <a:rPr lang="en-US" dirty="0"/>
              <a:t>File Integrity Monitors (FIM) – </a:t>
            </a:r>
            <a:r>
              <a:rPr lang="en-US" dirty="0" err="1"/>
              <a:t>TripWire</a:t>
            </a:r>
            <a:endParaRPr lang="en-US" dirty="0"/>
          </a:p>
          <a:p>
            <a:r>
              <a:rPr lang="en-US" dirty="0"/>
              <a:t>Security Event Incident Management (SEIM) – Secure Works / </a:t>
            </a:r>
            <a:r>
              <a:rPr lang="en-US" dirty="0" err="1"/>
              <a:t>Splunk</a:t>
            </a:r>
            <a:endParaRPr lang="en-US" dirty="0"/>
          </a:p>
          <a:p>
            <a:r>
              <a:rPr lang="en-US" dirty="0"/>
              <a:t>Cloud (Microsoft Azure, Amazon AWS)</a:t>
            </a:r>
          </a:p>
          <a:p>
            <a:r>
              <a:rPr lang="en-US" dirty="0"/>
              <a:t>Security Operations Centers (SOC)</a:t>
            </a:r>
          </a:p>
        </p:txBody>
      </p:sp>
      <p:sp>
        <p:nvSpPr>
          <p:cNvPr id="3" name="Title 2"/>
          <p:cNvSpPr>
            <a:spLocks noGrp="1"/>
          </p:cNvSpPr>
          <p:nvPr>
            <p:ph type="title"/>
          </p:nvPr>
        </p:nvSpPr>
        <p:spPr/>
        <p:txBody>
          <a:bodyPr>
            <a:normAutofit fontScale="90000"/>
          </a:bodyPr>
          <a:lstStyle/>
          <a:p>
            <a:r>
              <a:rPr lang="en-US" dirty="0"/>
              <a:t>Information Security - Technology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573" y="1125220"/>
            <a:ext cx="2286000" cy="1714500"/>
          </a:xfrm>
          <a:prstGeom prst="rect">
            <a:avLst/>
          </a:prstGeom>
        </p:spPr>
      </p:pic>
    </p:spTree>
    <p:extLst>
      <p:ext uri="{BB962C8B-B14F-4D97-AF65-F5344CB8AC3E}">
        <p14:creationId xmlns:p14="http://schemas.microsoft.com/office/powerpoint/2010/main" val="267208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36"/>
            <a:ext cx="9144000" cy="5165036"/>
          </a:xfrm>
          <a:prstGeom prst="rect">
            <a:avLst/>
          </a:prstGeom>
        </p:spPr>
      </p:pic>
    </p:spTree>
    <p:extLst>
      <p:ext uri="{BB962C8B-B14F-4D97-AF65-F5344CB8AC3E}">
        <p14:creationId xmlns:p14="http://schemas.microsoft.com/office/powerpoint/2010/main" val="43254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3315" y="1220469"/>
            <a:ext cx="5523992" cy="3825664"/>
          </a:xfrm>
        </p:spPr>
        <p:txBody>
          <a:bodyPr>
            <a:normAutofit fontScale="47500" lnSpcReduction="20000"/>
          </a:bodyPr>
          <a:lstStyle/>
          <a:p>
            <a:r>
              <a:rPr lang="en-US" sz="4200" dirty="0"/>
              <a:t>Internet Of Things (</a:t>
            </a:r>
            <a:r>
              <a:rPr lang="en-US" sz="4200" dirty="0" err="1"/>
              <a:t>IoT</a:t>
            </a:r>
            <a:r>
              <a:rPr lang="en-US" sz="4200" dirty="0"/>
              <a:t>)</a:t>
            </a:r>
          </a:p>
          <a:p>
            <a:r>
              <a:rPr lang="en-US" sz="4200" dirty="0"/>
              <a:t>Nation States – Cold War (45% embargo on China)</a:t>
            </a:r>
          </a:p>
          <a:p>
            <a:r>
              <a:rPr lang="en-US" sz="4200" dirty="0" err="1"/>
              <a:t>Hacktivists</a:t>
            </a:r>
            <a:r>
              <a:rPr lang="en-US" sz="4200" dirty="0"/>
              <a:t> (Anonymous)</a:t>
            </a:r>
          </a:p>
          <a:p>
            <a:r>
              <a:rPr lang="en-US" sz="4200" dirty="0"/>
              <a:t>Cold War – German Power Plant, Iran Nuclear Centrifuge</a:t>
            </a:r>
          </a:p>
          <a:p>
            <a:r>
              <a:rPr lang="en-US" sz="4200" dirty="0"/>
              <a:t>Improved Tools (next, next, finish) – </a:t>
            </a:r>
            <a:r>
              <a:rPr lang="en-US" sz="4200" dirty="0" err="1"/>
              <a:t>Metasploit</a:t>
            </a:r>
            <a:r>
              <a:rPr lang="en-US" sz="4200" dirty="0"/>
              <a:t>, Kali</a:t>
            </a:r>
          </a:p>
          <a:p>
            <a:r>
              <a:rPr lang="en-US" sz="4200" dirty="0"/>
              <a:t>Bot Net</a:t>
            </a:r>
          </a:p>
          <a:p>
            <a:r>
              <a:rPr lang="en-US" sz="4200" dirty="0"/>
              <a:t>Terrorists</a:t>
            </a:r>
          </a:p>
          <a:p>
            <a:r>
              <a:rPr lang="en-US" sz="4200" dirty="0"/>
              <a:t>Organized Crime</a:t>
            </a:r>
          </a:p>
          <a:p>
            <a:r>
              <a:rPr lang="en-US" sz="4200" dirty="0"/>
              <a:t>Ransomware, Phishing, Whaling, Malware, etc.</a:t>
            </a:r>
          </a:p>
          <a:p>
            <a:endParaRPr lang="en-US" dirty="0"/>
          </a:p>
        </p:txBody>
      </p:sp>
      <p:sp>
        <p:nvSpPr>
          <p:cNvPr id="3" name="Title 2"/>
          <p:cNvSpPr>
            <a:spLocks noGrp="1"/>
          </p:cNvSpPr>
          <p:nvPr>
            <p:ph type="title"/>
          </p:nvPr>
        </p:nvSpPr>
        <p:spPr/>
        <p:txBody>
          <a:bodyPr>
            <a:normAutofit fontScale="90000"/>
          </a:bodyPr>
          <a:lstStyle/>
          <a:p>
            <a:r>
              <a:rPr lang="en-US" dirty="0"/>
              <a:t>Threat Actors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413" y="1117600"/>
            <a:ext cx="3000587" cy="4025900"/>
          </a:xfrm>
          <a:prstGeom prst="rect">
            <a:avLst/>
          </a:prstGeom>
        </p:spPr>
      </p:pic>
    </p:spTree>
    <p:extLst>
      <p:ext uri="{BB962C8B-B14F-4D97-AF65-F5344CB8AC3E}">
        <p14:creationId xmlns:p14="http://schemas.microsoft.com/office/powerpoint/2010/main" val="4740790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rgbClr val="000000"/>
      </a:dk1>
      <a:lt1>
        <a:srgbClr val="FFFFFF"/>
      </a:lt1>
      <a:dk2>
        <a:srgbClr val="434342"/>
      </a:dk2>
      <a:lt2>
        <a:srgbClr val="CDD7D9"/>
      </a:lt2>
      <a:accent1>
        <a:srgbClr val="797B7E"/>
      </a:accent1>
      <a:accent2>
        <a:srgbClr val="FF0000"/>
      </a:accent2>
      <a:accent3>
        <a:srgbClr val="595959"/>
      </a:accent3>
      <a:accent4>
        <a:srgbClr val="AEAFB1"/>
      </a:accent4>
      <a:accent5>
        <a:srgbClr val="C2AD8D"/>
      </a:accent5>
      <a:accent6>
        <a:srgbClr val="D8D8D8"/>
      </a:accent6>
      <a:hlink>
        <a:srgbClr val="5F5F5F"/>
      </a:hlink>
      <a:folHlink>
        <a:srgbClr val="96969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ata_x0020_Classification xmlns="9b4ca1ea-5fde-4d6d-bb12-7bca66b28d40">Public</Data_x0020_Classification>
    <_dlc_DocId xmlns="9b4ca1ea-5fde-4d6d-bb12-7bca66b28d40">P76ZSYCKSJRT-273-14</_dlc_DocId>
    <_dlc_DocIdUrl xmlns="9b4ca1ea-5fde-4d6d-bb12-7bca66b28d40">
      <Url>http://teams.sabre.com/erg/YPC/_layouts/DocIdRedir.aspx?ID=P76ZSYCKSJRT-273-14</Url>
      <Description>P76ZSYCKSJRT-273-14</Description>
    </_dlc_DocIdUrl>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10D6C4EB5C35419D5E7B1CCBE507B1" ma:contentTypeVersion="6" ma:contentTypeDescription="Create a new document." ma:contentTypeScope="" ma:versionID="5855b33f09c5999c5653beef0615df79">
  <xsd:schema xmlns:xsd="http://www.w3.org/2001/XMLSchema" xmlns:xs="http://www.w3.org/2001/XMLSchema" xmlns:p="http://schemas.microsoft.com/office/2006/metadata/properties" xmlns:ns1="http://schemas.microsoft.com/sharepoint/v3" xmlns:ns2="9b4ca1ea-5fde-4d6d-bb12-7bca66b28d40" targetNamespace="http://schemas.microsoft.com/office/2006/metadata/properties" ma:root="true" ma:fieldsID="9fe28fa6290d7fbb8318d92deb6456b6" ns1:_="" ns2:_="">
    <xsd:import namespace="http://schemas.microsoft.com/sharepoint/v3"/>
    <xsd:import namespace="9b4ca1ea-5fde-4d6d-bb12-7bca66b28d40"/>
    <xsd:element name="properties">
      <xsd:complexType>
        <xsd:sequence>
          <xsd:element name="documentManagement">
            <xsd:complexType>
              <xsd:all>
                <xsd:element ref="ns2:Data_x0020_Classification"/>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 ma:hidden="true" ma:internalName="PublishingStartDate">
      <xsd:simpleType>
        <xsd:restriction base="dms:Unknown"/>
      </xsd:simpleType>
    </xsd:element>
    <xsd:element name="PublishingExpirationDate" ma:index="13"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4ca1ea-5fde-4d6d-bb12-7bca66b28d40" elementFormDefault="qualified">
    <xsd:import namespace="http://schemas.microsoft.com/office/2006/documentManagement/types"/>
    <xsd:import namespace="http://schemas.microsoft.com/office/infopath/2007/PartnerControls"/>
    <xsd:element name="Data_x0020_Classification" ma:index="8" ma:displayName="Data Classification" ma:default="Private" ma:description="Public – data that has been declared public knowledge by organizational departments that market company brands or work with the public on a daily basis&#10;&#10;Private – access is restricted on a “need to know” basis&#10;&#10;Protected – data that has been protected by a law or industry mandate. Sabre performs a Data Controller role for this data which concerns individuals, companies, or government organizations. Minimum necessary access is provided to staff." ma:format="Dropdown" ma:internalName="Data_x0020_Classification" ma:readOnly="false">
      <xsd:simpleType>
        <xsd:restriction base="dms:Choice">
          <xsd:enumeration value="Public"/>
          <xsd:enumeration value="Private"/>
          <xsd:enumeration value="Protected"/>
        </xsd:restriction>
      </xsd:simple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5840B-458E-489D-82CE-8D754DD8F62D}">
  <ds:schemaRefs>
    <ds:schemaRef ds:uri="http://schemas.microsoft.com/office/2006/metadata/properties"/>
    <ds:schemaRef ds:uri="9b4ca1ea-5fde-4d6d-bb12-7bca66b28d40"/>
    <ds:schemaRef ds:uri="http://schemas.microsoft.com/sharepoint/v3"/>
  </ds:schemaRefs>
</ds:datastoreItem>
</file>

<file path=customXml/itemProps2.xml><?xml version="1.0" encoding="utf-8"?>
<ds:datastoreItem xmlns:ds="http://schemas.openxmlformats.org/officeDocument/2006/customXml" ds:itemID="{4957550E-AF5D-40A7-B8CE-F2B66DA90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b4ca1ea-5fde-4d6d-bb12-7bca66b28d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624ECE-11CD-4A84-962B-35BD276FA3A9}">
  <ds:schemaRefs>
    <ds:schemaRef ds:uri="http://schemas.microsoft.com/sharepoint/events"/>
  </ds:schemaRefs>
</ds:datastoreItem>
</file>

<file path=customXml/itemProps4.xml><?xml version="1.0" encoding="utf-8"?>
<ds:datastoreItem xmlns:ds="http://schemas.openxmlformats.org/officeDocument/2006/customXml" ds:itemID="{3731A508-DBF6-40C9-A379-6B998AABD7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TN_Template_16x9_full (1)</Template>
  <TotalTime>12834</TotalTime>
  <Words>997</Words>
  <Application>Microsoft Office PowerPoint</Application>
  <PresentationFormat>On-screen Show (16:9)</PresentationFormat>
  <Paragraphs>140</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Narrow</vt:lpstr>
      <vt:lpstr>Calibri</vt:lpstr>
      <vt:lpstr>Helvetica Light</vt:lpstr>
      <vt:lpstr>Proxima Nova Bold</vt:lpstr>
      <vt:lpstr>Proxima Nova Rg</vt:lpstr>
      <vt:lpstr>Tw Cen MT</vt:lpstr>
      <vt:lpstr>Wingdings</vt:lpstr>
      <vt:lpstr>Wingdings 2</vt:lpstr>
      <vt:lpstr>Median</vt:lpstr>
      <vt:lpstr>    Information Security                                          ……PLOTTING YOUR PATH</vt:lpstr>
      <vt:lpstr>Presenter</vt:lpstr>
      <vt:lpstr>Agenda</vt:lpstr>
      <vt:lpstr>Introduction to Sabre</vt:lpstr>
      <vt:lpstr>Largest Tech Company You’ve Never Heard Of</vt:lpstr>
      <vt:lpstr>PowerPoint Presentation</vt:lpstr>
      <vt:lpstr>Information Security - Technology</vt:lpstr>
      <vt:lpstr>PowerPoint Presentation</vt:lpstr>
      <vt:lpstr>Threat Actors</vt:lpstr>
      <vt:lpstr>Innovations – Future State</vt:lpstr>
      <vt:lpstr>Your Career</vt:lpstr>
      <vt:lpstr>Learn the basics:  </vt:lpstr>
      <vt:lpstr>Early Career Paths</vt:lpstr>
      <vt:lpstr>Certifications:</vt:lpstr>
      <vt:lpstr>PowerPoint Presentation</vt:lpstr>
      <vt:lpstr>Appendix and Useful Links</vt:lpstr>
      <vt:lpstr>PowerPoint Presentation</vt:lpstr>
    </vt:vector>
  </TitlesOfParts>
  <Company>Sabre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YPC PPT Template</dc:title>
  <dc:creator>Goldston, Christen</dc:creator>
  <cp:keywords/>
  <dc:description/>
  <cp:lastModifiedBy>Eric Yancy</cp:lastModifiedBy>
  <cp:revision>442</cp:revision>
  <cp:lastPrinted>2016-11-10T22:22:17Z</cp:lastPrinted>
  <dcterms:created xsi:type="dcterms:W3CDTF">2013-11-04T16:43:37Z</dcterms:created>
  <dcterms:modified xsi:type="dcterms:W3CDTF">2017-03-09T16:49:07Z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0x010100E110D6C4EB5C35419D5E7B1CCBE507B1</vt:lpwstr>
  </property>
  <property fmtid="{D5CDD505-2E9C-101B-9397-08002B2CF9AE}" pid="3" name="_dlc_DocIdItemGuid">
    <vt:lpwstr>c2746c89-efd8-42a8-b101-2c54e34e491a</vt:lpwstr>
  </property>
  <property fmtid="{D5CDD505-2E9C-101B-9397-08002B2CF9AE}" pid="4" name="_NewReviewCycle">
    <vt:lpwstr/>
  </property>
</Properties>
</file>