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7" r:id="rId5"/>
    <p:sldId id="306" r:id="rId6"/>
    <p:sldId id="258" r:id="rId7"/>
    <p:sldId id="305" r:id="rId8"/>
    <p:sldId id="302" r:id="rId9"/>
    <p:sldId id="307" r:id="rId10"/>
    <p:sldId id="309" r:id="rId11"/>
    <p:sldId id="310" r:id="rId12"/>
    <p:sldId id="28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2" userDrawn="1">
          <p15:clr>
            <a:srgbClr val="A4A3A4"/>
          </p15:clr>
        </p15:guide>
        <p15:guide id="2" orient="horz" pos="3012" userDrawn="1">
          <p15:clr>
            <a:srgbClr val="A4A3A4"/>
          </p15:clr>
        </p15:guide>
        <p15:guide id="3" orient="horz" pos="422">
          <p15:clr>
            <a:srgbClr val="A4A3A4"/>
          </p15:clr>
        </p15:guide>
        <p15:guide id="4" orient="horz" pos="824">
          <p15:clr>
            <a:srgbClr val="A4A3A4"/>
          </p15:clr>
        </p15:guide>
        <p15:guide id="6" orient="horz" pos="1643">
          <p15:clr>
            <a:srgbClr val="A4A3A4"/>
          </p15:clr>
        </p15:guide>
        <p15:guide id="7" pos="5616" userDrawn="1">
          <p15:clr>
            <a:srgbClr val="A4A3A4"/>
          </p15:clr>
        </p15:guide>
        <p15:guide id="8" pos="287">
          <p15:clr>
            <a:srgbClr val="A4A3A4"/>
          </p15:clr>
        </p15:guide>
        <p15:guide id="9"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ndi Brewer-Griffin" initials="SBG"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790"/>
    <a:srgbClr val="195992"/>
    <a:srgbClr val="F3D54E"/>
    <a:srgbClr val="118DD3"/>
    <a:srgbClr val="193283"/>
    <a:srgbClr val="02001A"/>
    <a:srgbClr val="1287CD"/>
    <a:srgbClr val="0D1043"/>
    <a:srgbClr val="03011A"/>
    <a:srgbClr val="00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0" autoAdjust="0"/>
    <p:restoredTop sz="84926" autoAdjust="0"/>
  </p:normalViewPr>
  <p:slideViewPr>
    <p:cSldViewPr snapToGrid="0">
      <p:cViewPr varScale="1">
        <p:scale>
          <a:sx n="104" d="100"/>
          <a:sy n="104" d="100"/>
        </p:scale>
        <p:origin x="1448" y="184"/>
      </p:cViewPr>
      <p:guideLst>
        <p:guide orient="horz" pos="1572"/>
        <p:guide orient="horz" pos="3012"/>
        <p:guide orient="horz" pos="422"/>
        <p:guide orient="horz" pos="824"/>
        <p:guide orient="horz" pos="1643"/>
        <p:guide pos="5616"/>
        <p:guide pos="287"/>
        <p:guide pos="2880"/>
      </p:guideLst>
    </p:cSldViewPr>
  </p:slideViewPr>
  <p:outlineViewPr>
    <p:cViewPr>
      <p:scale>
        <a:sx n="33" d="100"/>
        <a:sy n="33" d="100"/>
      </p:scale>
      <p:origin x="0" y="0"/>
    </p:cViewPr>
  </p:outlineViewPr>
  <p:notesTextViewPr>
    <p:cViewPr>
      <p:scale>
        <a:sx n="100" d="100"/>
        <a:sy n="100" d="100"/>
      </p:scale>
      <p:origin x="0" y="-408"/>
    </p:cViewPr>
  </p:notesTextViewPr>
  <p:sorterViewPr>
    <p:cViewPr>
      <p:scale>
        <a:sx n="86" d="100"/>
        <a:sy n="86" d="100"/>
      </p:scale>
      <p:origin x="0" y="0"/>
    </p:cViewPr>
  </p:sorterViewPr>
  <p:notesViewPr>
    <p:cSldViewPr snapToGrid="0" showGuides="1">
      <p:cViewPr varScale="1">
        <p:scale>
          <a:sx n="74" d="100"/>
          <a:sy n="74" d="100"/>
        </p:scale>
        <p:origin x="-7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pPr/>
              <a:t>12/6/17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pPr/>
              <a:t>‹#›</a:t>
            </a:fld>
            <a:endParaRPr lang="en-US" dirty="0"/>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FC5FE-6F0D-D34A-8EE6-C95B4F5F4DC8}" type="datetimeFigureOut">
              <a:rPr lang="en-US" smtClean="0"/>
              <a:pPr/>
              <a:t>12/6/17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intel.com/responsibilit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26189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dirty="0" smtClean="0"/>
              <a:t>How did you get interested in CS? </a:t>
            </a:r>
          </a:p>
          <a:p>
            <a:pPr marL="285750" indent="-285750">
              <a:buFont typeface="Arial" charset="0"/>
              <a:buChar char="•"/>
            </a:pPr>
            <a:r>
              <a:rPr lang="en-US" dirty="0" smtClean="0"/>
              <a:t>Why did you get into programming?</a:t>
            </a:r>
          </a:p>
          <a:p>
            <a:pPr marL="285750" indent="-285750">
              <a:buFont typeface="Arial" charset="0"/>
              <a:buChar char="•"/>
            </a:pPr>
            <a:r>
              <a:rPr lang="en-US" dirty="0" smtClean="0"/>
              <a:t>How long did school take?</a:t>
            </a:r>
          </a:p>
          <a:p>
            <a:pPr marL="285750" indent="-285750">
              <a:buFont typeface="Arial" charset="0"/>
              <a:buChar char="•"/>
            </a:pPr>
            <a:r>
              <a:rPr lang="en-US" dirty="0" smtClean="0"/>
              <a:t>How much has the CS world changed since you started working/going to school?</a:t>
            </a:r>
          </a:p>
          <a:p>
            <a:endParaRPr lang="en-US" dirty="0"/>
          </a:p>
        </p:txBody>
      </p:sp>
      <p:sp>
        <p:nvSpPr>
          <p:cNvPr id="4" name="Slide Number Placeholder 3"/>
          <p:cNvSpPr>
            <a:spLocks noGrp="1"/>
          </p:cNvSpPr>
          <p:nvPr>
            <p:ph type="sldNum" sz="quarter" idx="10"/>
          </p:nvPr>
        </p:nvSpPr>
        <p:spPr/>
        <p:txBody>
          <a:bodyPr/>
          <a:lstStyle/>
          <a:p>
            <a:fld id="{E699979B-DADC-488A-8E69-117187EC745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9582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1AC5464-1FB5-4D32-A288-0E9ABE1EC249}" type="slidenum">
              <a:rPr lang="en-US" smtClean="0"/>
              <a:pPr/>
              <a:t>3</a:t>
            </a:fld>
            <a:endParaRPr lang="en-US" dirty="0" smtClean="0"/>
          </a:p>
        </p:txBody>
      </p:sp>
      <p:sp>
        <p:nvSpPr>
          <p:cNvPr id="49155" name="Rectangle 2"/>
          <p:cNvSpPr>
            <a:spLocks noGrp="1" noRot="1" noChangeAspect="1" noChangeArrowheads="1" noTextEdit="1"/>
          </p:cNvSpPr>
          <p:nvPr>
            <p:ph type="sldImg"/>
          </p:nvPr>
        </p:nvSpPr>
        <p:spPr>
          <a:xfrm>
            <a:off x="406400" y="696913"/>
            <a:ext cx="6199188" cy="3486150"/>
          </a:xfrm>
          <a:ln/>
        </p:spPr>
      </p:sp>
      <p:sp>
        <p:nvSpPr>
          <p:cNvPr id="49156"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Back in 1968, two scientists, Robert Noyce and Gordon Moore, founded Intel with a vision for semiconductor memory products. </a:t>
            </a:r>
            <a:br>
              <a:rPr lang="en-US" dirty="0" smtClean="0">
                <a:solidFill>
                  <a:srgbClr val="002060"/>
                </a:solidFill>
              </a:rPr>
            </a:br>
            <a:endParaRPr lang="en-US" dirty="0" smtClean="0">
              <a:solidFill>
                <a:srgbClr val="00206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By 1971, they had introduced the world’s first microprocessor.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206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1965 </a:t>
            </a:r>
            <a:r>
              <a:rPr lang="mr-IN" dirty="0" smtClean="0">
                <a:solidFill>
                  <a:srgbClr val="002060"/>
                </a:solidFill>
              </a:rPr>
              <a:t>–</a:t>
            </a:r>
            <a:r>
              <a:rPr lang="en-US" dirty="0" smtClean="0">
                <a:solidFill>
                  <a:srgbClr val="002060"/>
                </a:solidFill>
              </a:rPr>
              <a:t> Moore’s Law -</a:t>
            </a:r>
            <a:r>
              <a:rPr lang="en-US" baseline="0" dirty="0" smtClean="0">
                <a:solidFill>
                  <a:srgbClr val="002060"/>
                </a:solidFill>
              </a:rPr>
              <a:t> </a:t>
            </a:r>
            <a:r>
              <a:rPr lang="en-US" sz="1200" b="0" i="0" kern="1200" dirty="0" smtClean="0">
                <a:solidFill>
                  <a:schemeClr val="tx1"/>
                </a:solidFill>
                <a:effectLst/>
                <a:latin typeface="+mn-lt"/>
                <a:ea typeface="+mn-ea"/>
                <a:cs typeface="+mn-cs"/>
              </a:rPr>
              <a:t>the observation that the number of transistors in a dense integrated circuit doubles approximately every two years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206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Since then, Intel has established a heritage of innovation that continues to expand the reach and promise of computing while advancing the ways people work and live worldwide.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206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Intel Today:</a:t>
            </a:r>
          </a:p>
          <a:p>
            <a:pPr marL="285750" indent="-285750" algn="just">
              <a:buFont typeface="Wingdings" panose="05000000000000000000" pitchFamily="2" charset="2"/>
              <a:buChar char="§"/>
            </a:pPr>
            <a:r>
              <a:rPr lang="en-US" sz="1200" dirty="0" smtClean="0"/>
              <a:t>Leading Manufacturer of Computer, Networking and Communications Products</a:t>
            </a:r>
          </a:p>
          <a:p>
            <a:pPr marL="285750" indent="-285750" algn="just">
              <a:buFont typeface="Wingdings" panose="05000000000000000000" pitchFamily="2" charset="2"/>
              <a:buChar char="§"/>
            </a:pPr>
            <a:r>
              <a:rPr lang="en-US" sz="1200" dirty="0" smtClean="0"/>
              <a:t>Headquartered in Santa Clara, California</a:t>
            </a:r>
          </a:p>
          <a:p>
            <a:pPr marL="285750" indent="-285750" algn="just">
              <a:buFont typeface="Wingdings" panose="05000000000000000000" pitchFamily="2" charset="2"/>
              <a:buChar char="§"/>
            </a:pPr>
            <a:r>
              <a:rPr lang="en-US" sz="1200" dirty="0" smtClean="0"/>
              <a:t>$55.4B in 2015 Annual Revenue – Over 25 Consecutive Years of Positive Net Income</a:t>
            </a:r>
          </a:p>
          <a:p>
            <a:pPr marL="285750" indent="-285750" algn="just">
              <a:buFont typeface="Wingdings" panose="05000000000000000000" pitchFamily="2" charset="2"/>
              <a:buChar char="§"/>
            </a:pPr>
            <a:r>
              <a:rPr lang="en-US" sz="1200" dirty="0" smtClean="0"/>
              <a:t>Over 100,000 Employees, 190 Sites in 90+ Countries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206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2060"/>
              </a:solidFill>
            </a:endParaRPr>
          </a:p>
          <a:p>
            <a:pPr eaLnBrk="1" hangingPunct="1"/>
            <a:endParaRPr lang="en-US" dirty="0" smtClean="0"/>
          </a:p>
        </p:txBody>
      </p:sp>
    </p:spTree>
    <p:extLst>
      <p:ext uri="{BB962C8B-B14F-4D97-AF65-F5344CB8AC3E}">
        <p14:creationId xmlns:p14="http://schemas.microsoft.com/office/powerpoint/2010/main" val="130508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p:txBody>
          <a:bodyPr/>
          <a:lstStyle/>
          <a:p>
            <a:pPr>
              <a:defRPr/>
            </a:pPr>
            <a:fld id="{7D6116C9-93FE-402A-BB92-4FAFB36C6061}" type="slidenum">
              <a:rPr lang="en-US">
                <a:solidFill>
                  <a:srgbClr val="000000"/>
                </a:solidFill>
              </a:rPr>
              <a:pPr>
                <a:defRPr/>
              </a:pPr>
              <a:t>4</a:t>
            </a:fld>
            <a:endParaRPr lang="en-US" dirty="0">
              <a:solidFill>
                <a:srgbClr val="000000"/>
              </a:solidFill>
            </a:endParaRPr>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xfrm>
            <a:off x="684613" y="4344233"/>
            <a:ext cx="5488778" cy="4112314"/>
          </a:xfrm>
          <a:noFill/>
          <a:ln/>
        </p:spPr>
        <p:txBody>
          <a:bodyPr/>
          <a:lstStyle/>
          <a:p>
            <a:pPr marL="171450" indent="-171450">
              <a:buFont typeface="Arial" panose="020B0604020202020204" pitchFamily="34" charset="0"/>
              <a:buChar char="•"/>
            </a:pPr>
            <a:r>
              <a:rPr lang="en-US" b="1" dirty="0" smtClean="0"/>
              <a:t>From the things, into the network, and into the cloud… </a:t>
            </a:r>
            <a:r>
              <a:rPr lang="en-US" b="0" dirty="0" smtClean="0"/>
              <a:t>Intel is the </a:t>
            </a:r>
            <a:r>
              <a:rPr lang="en-US" b="1" dirty="0" smtClean="0"/>
              <a:t>only company whose solutions expand across these segments</a:t>
            </a:r>
          </a:p>
          <a:p>
            <a:pPr marL="171450" indent="-171450">
              <a:buFont typeface="Arial" panose="020B0604020202020204" pitchFamily="34" charset="0"/>
              <a:buChar char="•"/>
            </a:pPr>
            <a:r>
              <a:rPr lang="en-US" dirty="0" smtClean="0"/>
              <a:t>To successfully </a:t>
            </a:r>
            <a:r>
              <a:rPr lang="en-US" strike="noStrike" dirty="0" smtClean="0"/>
              <a:t>serve market segments</a:t>
            </a:r>
            <a:r>
              <a:rPr lang="en-US" dirty="0" smtClean="0"/>
              <a:t>, we have </a:t>
            </a:r>
            <a:r>
              <a:rPr lang="en-US" b="1" dirty="0" smtClean="0"/>
              <a:t>developed a broad range of processors</a:t>
            </a:r>
          </a:p>
          <a:p>
            <a:pPr marL="171450" indent="-171450">
              <a:buFont typeface="Arial" panose="020B0604020202020204" pitchFamily="34" charset="0"/>
              <a:buChar char="•"/>
            </a:pPr>
            <a:r>
              <a:rPr lang="en-US" b="0" dirty="0" smtClean="0"/>
              <a:t>We have several business units</a:t>
            </a:r>
            <a:r>
              <a:rPr lang="en-US" b="0" baseline="0" dirty="0" smtClean="0"/>
              <a:t> that focus on delivering solutions to our customers using our leading edge processors</a:t>
            </a:r>
          </a:p>
          <a:p>
            <a:pPr marL="628650" lvl="1" indent="-171450">
              <a:buFont typeface="Arial" panose="020B0604020202020204" pitchFamily="34" charset="0"/>
              <a:buChar char="•"/>
            </a:pPr>
            <a:r>
              <a:rPr lang="en-US" b="0" baseline="0" dirty="0" smtClean="0"/>
              <a:t>Client Computing Group – </a:t>
            </a:r>
            <a:r>
              <a:rPr lang="en-US" dirty="0" smtClean="0"/>
              <a:t>focuses on delivering innovation</a:t>
            </a:r>
            <a:r>
              <a:rPr lang="en-US" baseline="0" dirty="0" smtClean="0"/>
              <a:t> to users through enhanced computing experiences based on </a:t>
            </a:r>
            <a:r>
              <a:rPr lang="en-US" dirty="0" smtClean="0"/>
              <a:t> Intel architecture-based products</a:t>
            </a:r>
          </a:p>
          <a:p>
            <a:pPr marL="628650" lvl="1" indent="-171450">
              <a:buFont typeface="Arial" panose="020B0604020202020204" pitchFamily="34" charset="0"/>
              <a:buChar char="•"/>
            </a:pPr>
            <a:r>
              <a:rPr lang="en-US" b="0" baseline="0" dirty="0" smtClean="0"/>
              <a:t>Internet of Things Group – delivers the leading spectrum of solutions from things through gateway and network infrastructure to the cloud</a:t>
            </a:r>
          </a:p>
          <a:p>
            <a:pPr marL="628650" lvl="1" indent="-171450">
              <a:buFont typeface="Arial" panose="020B0604020202020204" pitchFamily="34" charset="0"/>
              <a:buChar char="•"/>
            </a:pPr>
            <a:r>
              <a:rPr lang="en-US" b="0" baseline="0" dirty="0" smtClean="0"/>
              <a:t>Data Center Group - </a:t>
            </a:r>
            <a:r>
              <a:rPr lang="en-US" sz="1200" kern="1200" dirty="0" smtClean="0">
                <a:solidFill>
                  <a:schemeClr val="tx1"/>
                </a:solidFill>
                <a:effectLst/>
                <a:latin typeface="+mn-lt"/>
                <a:ea typeface="+mn-ea"/>
                <a:cs typeface="+mn-cs"/>
              </a:rPr>
              <a:t>addresses the breadth of opportunity and diverse requirements of our increasingly digital world and provides foundational components across server, storage and network</a:t>
            </a:r>
          </a:p>
          <a:p>
            <a:pPr marL="628650" lvl="1" indent="-171450">
              <a:buFont typeface="Arial" panose="020B0604020202020204" pitchFamily="34" charset="0"/>
              <a:buChar char="•"/>
            </a:pPr>
            <a:r>
              <a:rPr lang="en-US" b="0" baseline="0" dirty="0" smtClean="0"/>
              <a:t>New Technologies Group – heart of innovation at Intel with the goal to shape the future of computing through the strategies of enabling </a:t>
            </a:r>
            <a:r>
              <a:rPr lang="en-US" b="0" baseline="0" dirty="0" err="1" smtClean="0"/>
              <a:t>sensification</a:t>
            </a:r>
            <a:r>
              <a:rPr lang="en-US" b="0" baseline="0" dirty="0" smtClean="0"/>
              <a:t>, building new ecosystems, and fostering emerging customers. This group is comprised of Intel Labs, Perceptual Computing, New Devices Group, New Business Initiatives, and the Maker and Innovator Group.  </a:t>
            </a:r>
          </a:p>
          <a:p>
            <a:pPr marL="628650" lvl="1" indent="-171450">
              <a:buFont typeface="Arial" panose="020B0604020202020204" pitchFamily="34" charset="0"/>
              <a:buChar char="•"/>
            </a:pPr>
            <a:r>
              <a:rPr lang="en-US" b="0" baseline="0" dirty="0" smtClean="0"/>
              <a:t>Non-Volatile Memory Solutions Group – delivers cutting edge memory and storage solutions in client and server businesses using NAND, 3DNAND, SSD, and 3D Cross Point technologies </a:t>
            </a:r>
          </a:p>
          <a:p>
            <a:pPr marL="628650" lvl="1" indent="-171450">
              <a:buFont typeface="Arial" panose="020B0604020202020204" pitchFamily="34" charset="0"/>
              <a:buChar char="•"/>
            </a:pPr>
            <a:r>
              <a:rPr lang="en-US" b="0" baseline="0" dirty="0" smtClean="0"/>
              <a:t>Intel Security Group - </a:t>
            </a:r>
            <a:r>
              <a:rPr lang="en-US" dirty="0" smtClean="0"/>
              <a:t>unites</a:t>
            </a:r>
            <a:r>
              <a:rPr lang="en-US" baseline="0" dirty="0" smtClean="0"/>
              <a:t> the previously disparate security groups under a single vision – to deliver universal security to individuals and business on all computing devices</a:t>
            </a:r>
            <a:endParaRPr lang="en-US" b="0" baseline="0" dirty="0" smtClean="0"/>
          </a:p>
          <a:p>
            <a:pPr marL="628650" lvl="1" indent="-171450">
              <a:buFont typeface="Arial" panose="020B0604020202020204" pitchFamily="34" charset="0"/>
              <a:buChar char="•"/>
            </a:pPr>
            <a:r>
              <a:rPr lang="en-US" b="0" baseline="0" dirty="0" smtClean="0"/>
              <a:t>Programmable Solutions Group – formerly Altera, focused on Field Programmable Gate Array (FPGA) technology delivery and implementation</a:t>
            </a:r>
          </a:p>
          <a:p>
            <a:pPr marL="171450" lvl="0" indent="-171450">
              <a:buFont typeface="Arial" panose="020B0604020202020204" pitchFamily="34" charset="0"/>
              <a:buChar char="•"/>
            </a:pPr>
            <a:r>
              <a:rPr lang="en-US" b="0" baseline="0" dirty="0" smtClean="0"/>
              <a:t>Intel is unique because we can </a:t>
            </a:r>
            <a:r>
              <a:rPr lang="en-US" b="1" baseline="0" dirty="0" smtClean="0"/>
              <a:t>deliver solutions</a:t>
            </a:r>
            <a:r>
              <a:rPr lang="en-US" b="0" baseline="0" dirty="0" smtClean="0"/>
              <a:t> across these business units and produce integrated, complete results rather than segmented or partial solutions that only solve part of the customer’s issues. </a:t>
            </a:r>
          </a:p>
          <a:p>
            <a:pPr marL="171450" lvl="0" indent="-171450">
              <a:buFont typeface="Arial" panose="020B0604020202020204" pitchFamily="34" charset="0"/>
              <a:buChar char="•"/>
            </a:pPr>
            <a:r>
              <a:rPr lang="en-US" b="0" baseline="0" dirty="0" smtClean="0"/>
              <a:t>As data drives the need for accelerated cloud build out and users become more and more reliant on the analytics that data will provide, the virtuous cycle becomes prevalent in our world. The power of Intel is our ability to transcend boundaries across our business units to collaborate and provide the most robust, innovative solutions</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Intel delivers software products and influences the ecosystem to unleash the power of Moore’s Law to bring smart, connected devices to every person on the earth.</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rgbClr val="FF0000"/>
                </a:solidFill>
              </a:rPr>
              <a:t>We accelerate Intel time to market in hardware by driving v</a:t>
            </a:r>
            <a:r>
              <a:rPr lang="en-US" sz="1200" b="0" dirty="0" smtClean="0">
                <a:solidFill>
                  <a:srgbClr val="003C71"/>
                </a:solidFill>
              </a:rPr>
              <a:t>elocity and </a:t>
            </a:r>
            <a:r>
              <a:rPr lang="en-US" sz="1200" b="0" dirty="0" smtClean="0">
                <a:solidFill>
                  <a:srgbClr val="FF0000"/>
                </a:solidFill>
              </a:rPr>
              <a:t>m</a:t>
            </a:r>
            <a:r>
              <a:rPr lang="en-US" sz="1200" b="0" dirty="0" smtClean="0">
                <a:solidFill>
                  <a:srgbClr val="003C71"/>
                </a:solidFill>
              </a:rPr>
              <a:t>omentum into the virtuous cycle through </a:t>
            </a:r>
            <a:r>
              <a:rPr lang="en-US" sz="1200" b="0" dirty="0" smtClean="0">
                <a:solidFill>
                  <a:srgbClr val="FF0000"/>
                </a:solidFill>
              </a:rPr>
              <a:t>the use of</a:t>
            </a:r>
            <a:r>
              <a:rPr lang="en-US" sz="1200" b="0" dirty="0" smtClean="0">
                <a:solidFill>
                  <a:srgbClr val="003C71"/>
                </a:solidFill>
              </a:rPr>
              <a:t> software</a:t>
            </a:r>
            <a:r>
              <a:rPr lang="en-US" sz="1200" b="0" baseline="0" dirty="0" smtClean="0">
                <a:solidFill>
                  <a:srgbClr val="003C71"/>
                </a:solidFill>
              </a:rPr>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rgbClr val="003C71"/>
                </a:solidFill>
              </a:rPr>
              <a:t>Hardware may be the tangible vehicle to deliver IA solutions, but </a:t>
            </a:r>
            <a:r>
              <a:rPr lang="en-US" sz="1200" b="1" baseline="0" dirty="0" smtClean="0">
                <a:solidFill>
                  <a:srgbClr val="003C71"/>
                </a:solidFill>
              </a:rPr>
              <a:t>software is the invisible ingredient that makes it all work together.</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Our BROAD</a:t>
            </a:r>
            <a:r>
              <a:rPr lang="en-US" sz="1200" kern="1200" baseline="0" dirty="0" smtClean="0">
                <a:solidFill>
                  <a:schemeClr val="tx1"/>
                </a:solidFill>
                <a:effectLst/>
                <a:latin typeface="+mn-lt"/>
                <a:ea typeface="+mn-ea"/>
                <a:cs typeface="+mn-cs"/>
              </a:rPr>
              <a:t> &amp; DEEP software competence </a:t>
            </a:r>
            <a:r>
              <a:rPr lang="en-US" sz="1200" kern="1200" dirty="0" smtClean="0">
                <a:solidFill>
                  <a:schemeClr val="tx1"/>
                </a:solidFill>
                <a:effectLst/>
                <a:latin typeface="+mn-lt"/>
                <a:ea typeface="+mn-ea"/>
                <a:cs typeface="+mn-cs"/>
              </a:rPr>
              <a:t>makes this possible</a:t>
            </a:r>
            <a:endParaRPr lang="en-US" sz="1200" kern="1200" baseline="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BREADTH</a:t>
            </a:r>
            <a:r>
              <a:rPr lang="en-US" sz="1200" kern="1200" baseline="0" dirty="0" smtClean="0">
                <a:solidFill>
                  <a:schemeClr val="tx1"/>
                </a:solidFill>
                <a:effectLst/>
                <a:latin typeface="+mn-lt"/>
                <a:ea typeface="+mn-ea"/>
                <a:cs typeface="+mn-cs"/>
              </a:rPr>
              <a:t> - </a:t>
            </a:r>
            <a:r>
              <a:rPr lang="en-US" sz="1200" b="0" baseline="0" dirty="0" smtClean="0">
                <a:solidFill>
                  <a:srgbClr val="003C71"/>
                </a:solidFill>
              </a:rPr>
              <a:t>from the device edge (“Things”), through the network to the Data Center/Cloud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smtClean="0">
                <a:solidFill>
                  <a:srgbClr val="003C71"/>
                </a:solidFill>
              </a:rPr>
              <a:t>DEPTH</a:t>
            </a:r>
            <a:r>
              <a:rPr lang="en-US" sz="1200" b="0" baseline="0" dirty="0" smtClean="0">
                <a:solidFill>
                  <a:srgbClr val="003C71"/>
                </a:solidFill>
              </a:rPr>
              <a:t> – top to bottom of SW stack: from integrated platform security, firmware/middleware/cross-platform optimizations, operating system enabling, ISV/App enabling, and developer enabling with development tools.</a:t>
            </a:r>
            <a:endParaRPr lang="en-US" sz="1200" b="0" dirty="0" smtClean="0">
              <a:solidFill>
                <a:srgbClr val="003C71"/>
              </a:solidFill>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Simply put, we activate capabilities in our Intel Hardware to deliver amazing products and/or experiences to end users. Whether that’s through work we do internally here at Intel along with our ecosystem partners, or through the products/tools that we provide to millions of software developers to be able to do that themselves.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Our work can be categorized into 3 main</a:t>
            </a:r>
            <a:r>
              <a:rPr lang="en-US" sz="1200" kern="1200" baseline="0" dirty="0" smtClean="0">
                <a:solidFill>
                  <a:schemeClr val="tx1"/>
                </a:solidFill>
                <a:effectLst/>
                <a:latin typeface="+mn-lt"/>
                <a:ea typeface="+mn-ea"/>
                <a:cs typeface="+mn-cs"/>
              </a:rPr>
              <a:t> areas:</a:t>
            </a:r>
          </a:p>
          <a:p>
            <a:pPr marL="685800" marR="0" lvl="1"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200" kern="1200" dirty="0" smtClean="0">
                <a:solidFill>
                  <a:schemeClr val="tx1"/>
                </a:solidFill>
                <a:effectLst/>
                <a:latin typeface="+mn-lt"/>
                <a:ea typeface="+mn-ea"/>
                <a:cs typeface="+mn-cs"/>
              </a:rPr>
              <a:t>We ensure software </a:t>
            </a:r>
            <a:r>
              <a:rPr lang="en-US" sz="1200" b="1" u="sng" kern="1200" dirty="0" smtClean="0">
                <a:solidFill>
                  <a:schemeClr val="tx1"/>
                </a:solidFill>
                <a:effectLst/>
                <a:latin typeface="+mn-lt"/>
                <a:ea typeface="+mn-ea"/>
                <a:cs typeface="+mn-cs"/>
              </a:rPr>
              <a:t>compatibility</a:t>
            </a:r>
            <a:r>
              <a:rPr lang="en-US" sz="1200" kern="1200" dirty="0" smtClean="0">
                <a:solidFill>
                  <a:schemeClr val="tx1"/>
                </a:solidFill>
                <a:effectLst/>
                <a:latin typeface="+mn-lt"/>
                <a:ea typeface="+mn-ea"/>
                <a:cs typeface="+mn-cs"/>
              </a:rPr>
              <a:t> for IA-based products (eg Operating System upstream code contribution</a:t>
            </a:r>
            <a:r>
              <a:rPr lang="en-US" sz="1200" kern="1200" baseline="0" dirty="0" smtClean="0">
                <a:solidFill>
                  <a:schemeClr val="tx1"/>
                </a:solidFill>
                <a:effectLst/>
                <a:latin typeface="+mn-lt"/>
                <a:ea typeface="+mn-ea"/>
                <a:cs typeface="+mn-cs"/>
              </a:rPr>
              <a:t> &amp; enabling for </a:t>
            </a:r>
            <a:r>
              <a:rPr lang="en-US" sz="1200" kern="1200" dirty="0" smtClean="0">
                <a:solidFill>
                  <a:schemeClr val="tx1"/>
                </a:solidFill>
                <a:effectLst/>
                <a:latin typeface="+mn-lt"/>
                <a:ea typeface="+mn-ea"/>
                <a:cs typeface="+mn-cs"/>
              </a:rPr>
              <a:t>compatibility for the latest IA roadmap – whether that’s Windows (client, IoT, Server), Android, Chrome, Brillo, Apple or regional</a:t>
            </a:r>
            <a:r>
              <a:rPr lang="en-US" sz="1200" kern="1200" baseline="0" dirty="0" smtClean="0">
                <a:solidFill>
                  <a:schemeClr val="tx1"/>
                </a:solidFill>
                <a:effectLst/>
                <a:latin typeface="+mn-lt"/>
                <a:ea typeface="+mn-ea"/>
                <a:cs typeface="+mn-cs"/>
              </a:rPr>
              <a:t> OSVs such as Yun OS, &amp;/or projects such as the Yocto Project to make it easier for our partners to design a customized version of the Linux Kernel to support unique needs, such as IVI.</a:t>
            </a:r>
            <a:endParaRPr lang="en-US" sz="1200" kern="1200" dirty="0" smtClean="0">
              <a:solidFill>
                <a:schemeClr val="tx1"/>
              </a:solidFill>
              <a:effectLst/>
              <a:latin typeface="+mn-lt"/>
              <a:ea typeface="+mn-ea"/>
              <a:cs typeface="+mn-cs"/>
            </a:endParaRPr>
          </a:p>
          <a:p>
            <a:pPr marL="685800" marR="0" lvl="1"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200" kern="1200" dirty="0" smtClean="0">
                <a:solidFill>
                  <a:schemeClr val="tx1"/>
                </a:solidFill>
                <a:effectLst/>
                <a:latin typeface="+mn-lt"/>
                <a:ea typeface="+mn-ea"/>
                <a:cs typeface="+mn-cs"/>
              </a:rPr>
              <a:t>We deliver </a:t>
            </a:r>
            <a:r>
              <a:rPr lang="en-US" sz="1200" b="1" u="sng" kern="1200" dirty="0" smtClean="0">
                <a:solidFill>
                  <a:schemeClr val="tx1"/>
                </a:solidFill>
                <a:effectLst/>
                <a:latin typeface="+mn-lt"/>
                <a:ea typeface="+mn-ea"/>
                <a:cs typeface="+mn-cs"/>
              </a:rPr>
              <a:t>tuning/optimizations </a:t>
            </a:r>
            <a:r>
              <a:rPr lang="en-US" sz="1200" kern="1200" dirty="0" smtClean="0">
                <a:solidFill>
                  <a:schemeClr val="tx1"/>
                </a:solidFill>
                <a:effectLst/>
                <a:latin typeface="+mn-lt"/>
                <a:ea typeface="+mn-ea"/>
                <a:cs typeface="+mn-cs"/>
              </a:rPr>
              <a:t>to software &amp; open source projects to ensure it runs better/faster on IA-based products, eg optimizations on</a:t>
            </a:r>
            <a:r>
              <a:rPr lang="en-US" sz="1200" kern="1200" baseline="0" dirty="0" smtClean="0">
                <a:solidFill>
                  <a:schemeClr val="tx1"/>
                </a:solidFill>
                <a:effectLst/>
                <a:latin typeface="+mn-lt"/>
                <a:ea typeface="+mn-ea"/>
                <a:cs typeface="+mn-cs"/>
              </a:rPr>
              <a:t> Deep Learning Frameworks such as Caffe and Theano in support of Machine Learning; or tuning/optimizations on Apache Spark to ensure real-time data analytics runs best on IA</a:t>
            </a:r>
            <a:endParaRPr lang="en-US" sz="1200" kern="1200" dirty="0" smtClean="0">
              <a:solidFill>
                <a:schemeClr val="tx1"/>
              </a:solidFill>
              <a:effectLst/>
              <a:latin typeface="+mn-lt"/>
              <a:ea typeface="+mn-ea"/>
              <a:cs typeface="+mn-cs"/>
            </a:endParaRPr>
          </a:p>
          <a:p>
            <a:pPr marL="685800" marR="0" lvl="1" indent="-228600" algn="l" defTabSz="457200" rtl="0" eaLnBrk="1" fontAlgn="auto" latinLnBrk="0" hangingPunct="1">
              <a:lnSpc>
                <a:spcPct val="100000"/>
              </a:lnSpc>
              <a:spcBef>
                <a:spcPts val="0"/>
              </a:spcBef>
              <a:spcAft>
                <a:spcPts val="0"/>
              </a:spcAft>
              <a:buClrTx/>
              <a:buSzTx/>
              <a:buFont typeface="+mj-lt"/>
              <a:buAutoNum type="arabicParenR"/>
              <a:tabLst/>
              <a:defRPr/>
            </a:pPr>
            <a:r>
              <a:rPr lang="en-US" sz="1200" kern="1200" dirty="0" smtClean="0">
                <a:solidFill>
                  <a:schemeClr val="tx1"/>
                </a:solidFill>
                <a:effectLst/>
                <a:latin typeface="+mn-lt"/>
                <a:ea typeface="+mn-ea"/>
                <a:cs typeface="+mn-cs"/>
              </a:rPr>
              <a:t>And finally we deliver </a:t>
            </a:r>
            <a:r>
              <a:rPr lang="en-US" sz="1200" b="1" u="sng" kern="1200" dirty="0" smtClean="0">
                <a:solidFill>
                  <a:schemeClr val="tx1"/>
                </a:solidFill>
                <a:effectLst/>
                <a:latin typeface="+mn-lt"/>
                <a:ea typeface="+mn-ea"/>
                <a:cs typeface="+mn-cs"/>
              </a:rPr>
              <a:t>unique/differentiated apps/experiences </a:t>
            </a:r>
            <a:r>
              <a:rPr lang="en-US" sz="1200" kern="1200" dirty="0" smtClean="0">
                <a:solidFill>
                  <a:schemeClr val="tx1"/>
                </a:solidFill>
                <a:effectLst/>
                <a:latin typeface="+mn-lt"/>
                <a:ea typeface="+mn-ea"/>
                <a:cs typeface="+mn-cs"/>
              </a:rPr>
              <a:t>to the end user through the work we do in</a:t>
            </a:r>
            <a:r>
              <a:rPr lang="en-US" sz="1200" kern="1200" baseline="0" dirty="0" smtClean="0">
                <a:solidFill>
                  <a:schemeClr val="tx1"/>
                </a:solidFill>
                <a:effectLst/>
                <a:latin typeface="+mn-lt"/>
                <a:ea typeface="+mn-ea"/>
                <a:cs typeface="+mn-cs"/>
              </a:rPr>
              <a:t> support of the ecosystem</a:t>
            </a:r>
            <a:r>
              <a:rPr lang="en-US" sz="1200" kern="1200" dirty="0" smtClean="0">
                <a:solidFill>
                  <a:schemeClr val="tx1"/>
                </a:solidFill>
                <a:effectLst/>
                <a:latin typeface="+mn-lt"/>
                <a:ea typeface="+mn-ea"/>
                <a:cs typeface="+mn-cs"/>
              </a:rPr>
              <a:t>, and the tools/support we provide to developers and ISVs around the world (eg,</a:t>
            </a:r>
            <a:r>
              <a:rPr lang="en-US" sz="1200" kern="1200" baseline="0" dirty="0" smtClean="0">
                <a:solidFill>
                  <a:schemeClr val="tx1"/>
                </a:solidFill>
                <a:effectLst/>
                <a:latin typeface="+mn-lt"/>
                <a:ea typeface="+mn-ea"/>
                <a:cs typeface="+mn-cs"/>
              </a:rPr>
              <a:t> a full roadmap of developer tools offerings to enable </a:t>
            </a:r>
            <a:r>
              <a:rPr lang="en-US" sz="1200" kern="1200" dirty="0" smtClean="0">
                <a:solidFill>
                  <a:schemeClr val="tx1"/>
                </a:solidFill>
                <a:effectLst/>
                <a:latin typeface="+mn-lt"/>
                <a:ea typeface="+mn-ea"/>
                <a:cs typeface="+mn-cs"/>
              </a:rPr>
              <a:t>developers to get</a:t>
            </a:r>
            <a:r>
              <a:rPr lang="en-US" sz="1200" kern="1200" baseline="0" dirty="0" smtClean="0">
                <a:solidFill>
                  <a:schemeClr val="tx1"/>
                </a:solidFill>
                <a:effectLst/>
                <a:latin typeface="+mn-lt"/>
                <a:ea typeface="+mn-ea"/>
                <a:cs typeface="+mn-cs"/>
              </a:rPr>
              <a:t> the absolute best out of their platforms, and design applications/software from the ground up based on IA; integrating critical security features into the IA hardware from roadmap conception to advance security; advocating for industry standards such as the Open Connectivity Foundation (Intel one of founding members) to drive seamless inter-operability and inter-connectivity across all devices; or driving a Developer Program with Events, and Hackathons to fuel developer innovation.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u="sng" kern="1200" dirty="0" smtClean="0">
                <a:solidFill>
                  <a:schemeClr val="tx1"/>
                </a:solidFill>
                <a:effectLst/>
                <a:latin typeface="+mn-lt"/>
                <a:ea typeface="+mn-ea"/>
                <a:cs typeface="+mn-cs"/>
              </a:rPr>
              <a:t>Some SSG proofpoints: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Microsoft - Intel (&amp; specifically the Windows OS team in SSG)</a:t>
            </a:r>
            <a:r>
              <a:rPr lang="en-US" baseline="0" dirty="0" smtClean="0"/>
              <a:t> are the only people working on MSFT software development outside of MSFT themselves. </a:t>
            </a:r>
            <a:r>
              <a:rPr lang="en-US" sz="1200" kern="1200" dirty="0" smtClean="0">
                <a:solidFill>
                  <a:schemeClr val="tx1"/>
                </a:solidFill>
                <a:effectLst/>
                <a:latin typeface="+mn-lt"/>
                <a:ea typeface="+mn-ea"/>
                <a:cs typeface="+mn-cs"/>
              </a:rPr>
              <a:t>Our Microsoft partners trust WOS to have direct access to code, enhance it for IA and even check into their live development trees for bugs etc. </a:t>
            </a:r>
            <a:r>
              <a:rPr lang="en-US" dirty="0" smtClean="0"/>
              <a:t>Putting that into perspective,</a:t>
            </a:r>
            <a:r>
              <a:rPr lang="en-US" baseline="0" dirty="0" smtClean="0"/>
              <a:t> for Intel, </a:t>
            </a:r>
            <a:r>
              <a:rPr lang="en-US" sz="1200" kern="1200" dirty="0" smtClean="0">
                <a:solidFill>
                  <a:schemeClr val="tx1"/>
                </a:solidFill>
                <a:effectLst/>
                <a:latin typeface="+mn-lt"/>
                <a:ea typeface="+mn-ea"/>
                <a:cs typeface="+mn-cs"/>
              </a:rPr>
              <a:t>this would be the equivalent to us letting an external company add design code to our CPU/SOC designs actively during product development. </a:t>
            </a:r>
            <a:r>
              <a:rPr lang="en-US" sz="1200" b="1" kern="1200" dirty="0" smtClean="0">
                <a:solidFill>
                  <a:schemeClr val="tx1"/>
                </a:solidFill>
                <a:effectLst/>
                <a:latin typeface="+mn-lt"/>
                <a:ea typeface="+mn-ea"/>
                <a:cs typeface="+mn-cs"/>
              </a:rPr>
              <a:t>SSG’s WOS has supported 11 generations of Windows OS and 17 generations of Intel products. The number of feature requests we enabled grew from ~40 requests a decade ago to 350 for Windows 10.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Linux - In open source, Intel is the #1 contributor</a:t>
            </a:r>
            <a:r>
              <a:rPr lang="en-US" sz="1200" b="1" kern="1200" baseline="0" dirty="0" smtClean="0">
                <a:solidFill>
                  <a:schemeClr val="tx1"/>
                </a:solidFill>
                <a:effectLst/>
                <a:latin typeface="+mn-lt"/>
                <a:ea typeface="+mn-ea"/>
                <a:cs typeface="+mn-cs"/>
              </a:rPr>
              <a:t> to Linux and we are o</a:t>
            </a:r>
            <a:r>
              <a:rPr lang="en-US" b="1" dirty="0" smtClean="0"/>
              <a:t>ne of top contributors to AOSP/Chromium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support of the Cloud/DC, we contribute to open source code in particular to OpenStack &amp; Apache Spark:</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the top 6 contributors to OpenStack, Platinum member of OpenStack Foundation, #4 Apache Spark contributor</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Driving the ecosystem/scale: To support this value that Intel brings end-to-end in the software space, the Intel Developer Program is designed from the ground up to support our network of software developers. As of 2015 statistics (Benchmarking research for Intel’s Developer Program, Evans Data Corporation, 2015) show that it is </a:t>
            </a:r>
            <a:r>
              <a:rPr lang="en-US" sz="1200" b="1" kern="1200" dirty="0" smtClean="0">
                <a:solidFill>
                  <a:schemeClr val="tx1"/>
                </a:solidFill>
                <a:effectLst/>
                <a:latin typeface="+mn-lt"/>
                <a:ea typeface="+mn-ea"/>
                <a:cs typeface="+mn-cs"/>
              </a:rPr>
              <a:t>#4 in size and #2 on quality</a:t>
            </a:r>
            <a:r>
              <a:rPr lang="en-US" sz="1200" kern="1200" dirty="0" smtClean="0">
                <a:solidFill>
                  <a:schemeClr val="tx1"/>
                </a:solidFill>
                <a:effectLst/>
                <a:latin typeface="+mn-lt"/>
                <a:ea typeface="+mn-ea"/>
                <a:cs typeface="+mn-cs"/>
              </a:rPr>
              <a:t>. In 2015 we engaged with: 16M Developers, 6660 ISVs, 1267 apps enabled, 520 differentiated apps. Different types of developers (</a:t>
            </a:r>
            <a:r>
              <a:rPr lang="en-GB" sz="1200" kern="1200" dirty="0" smtClean="0">
                <a:solidFill>
                  <a:schemeClr val="tx1"/>
                </a:solidFill>
                <a:effectLst/>
                <a:latin typeface="+mn-lt"/>
                <a:ea typeface="+mn-ea"/>
                <a:cs typeface="+mn-cs"/>
              </a:rPr>
              <a:t>entrepreneurial, enthusiast and hobbyist developers) &amp; several different developer languages.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latin typeface="Arial" charset="0"/>
            </a:endParaRPr>
          </a:p>
        </p:txBody>
      </p:sp>
    </p:spTree>
    <p:extLst>
      <p:ext uri="{BB962C8B-B14F-4D97-AF65-F5344CB8AC3E}">
        <p14:creationId xmlns:p14="http://schemas.microsoft.com/office/powerpoint/2010/main" val="20347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Intel innovates at the boundaries of technology to make amazing experiences possible for business and society, and for every person on Earth. Intel’s long-standing commitment to </a:t>
            </a:r>
            <a:r>
              <a:rPr lang="en-US" sz="1200" b="1" kern="1200" dirty="0" smtClean="0">
                <a:solidFill>
                  <a:schemeClr val="tx1"/>
                </a:solidFill>
                <a:effectLst/>
                <a:latin typeface="+mn-lt"/>
                <a:ea typeface="+mn-ea"/>
                <a:cs typeface="+mn-cs"/>
              </a:rPr>
              <a:t>corporate responsibility</a:t>
            </a:r>
            <a:r>
              <a:rPr lang="en-US" sz="1200" kern="1200" dirty="0" smtClean="0">
                <a:solidFill>
                  <a:schemeClr val="tx1"/>
                </a:solidFill>
                <a:effectLst/>
                <a:latin typeface="+mn-lt"/>
                <a:ea typeface="+mn-ea"/>
                <a:cs typeface="+mn-cs"/>
              </a:rPr>
              <a:t> creates value for Intel and our stakeholders, helping us manage our business more effectively to mitigate risks, reduce costs, protect brand value, and identify new market opportunities. This commitmen</a:t>
            </a:r>
            <a:r>
              <a:rPr lang="en-US" sz="1200" kern="1200" baseline="0" dirty="0" smtClean="0">
                <a:solidFill>
                  <a:schemeClr val="tx1"/>
                </a:solidFill>
                <a:effectLst/>
                <a:latin typeface="+mn-lt"/>
                <a:ea typeface="+mn-ea"/>
                <a:cs typeface="+mn-cs"/>
              </a:rPr>
              <a:t>t rests on a foundation of an ethical business culture, strong governance practices, and a history of transparency.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technology and business leader, we tackle the toughest global challenges by leveraging our technology and employee expertise in the areas of: </a:t>
            </a:r>
            <a:r>
              <a:rPr lang="en-US" sz="1200" i="1" kern="1200" dirty="0" smtClean="0">
                <a:solidFill>
                  <a:schemeClr val="tx1"/>
                </a:solidFill>
                <a:effectLst/>
                <a:latin typeface="+mn-lt"/>
                <a:ea typeface="+mn-ea"/>
                <a:cs typeface="+mn-cs"/>
              </a:rPr>
              <a:t>environmental sustainability, supply chain responsibility, diversity and inclusion, and social impact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Environmental sustainability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Our sustainability practices drive efficiency, lower costs, decrease negative impacts on the communities where we operate, and reduce resource use. The </a:t>
            </a:r>
            <a:r>
              <a:rPr lang="en-US" sz="1200" b="0" i="0" u="sng" strike="noStrike" kern="1200" baseline="0" dirty="0" smtClean="0">
                <a:solidFill>
                  <a:schemeClr val="tx1"/>
                </a:solidFill>
                <a:latin typeface="+mn-lt"/>
                <a:ea typeface="+mn-ea"/>
                <a:cs typeface="+mn-cs"/>
              </a:rPr>
              <a:t>Intel Code of Conduct </a:t>
            </a:r>
            <a:r>
              <a:rPr lang="en-US" sz="1200" b="0" i="0" u="none" strike="noStrike" kern="1200" baseline="0" dirty="0" smtClean="0">
                <a:solidFill>
                  <a:schemeClr val="tx1"/>
                </a:solidFill>
                <a:latin typeface="+mn-lt"/>
                <a:ea typeface="+mn-ea"/>
                <a:cs typeface="+mn-cs"/>
              </a:rPr>
              <a:t>and our </a:t>
            </a:r>
            <a:r>
              <a:rPr lang="en-US" sz="1200" b="0" i="0" u="sng" strike="noStrike" kern="1200" baseline="0" dirty="0" smtClean="0">
                <a:solidFill>
                  <a:schemeClr val="tx1"/>
                </a:solidFill>
                <a:latin typeface="+mn-lt"/>
                <a:ea typeface="+mn-ea"/>
                <a:cs typeface="+mn-cs"/>
              </a:rPr>
              <a:t>Climate Change Policy</a:t>
            </a:r>
            <a:r>
              <a:rPr lang="en-US" sz="1200" b="0" i="0" u="none" strike="noStrike" kern="1200" baseline="0" dirty="0" smtClean="0">
                <a:solidFill>
                  <a:schemeClr val="tx1"/>
                </a:solidFill>
                <a:latin typeface="+mn-lt"/>
                <a:ea typeface="+mn-ea"/>
                <a:cs typeface="+mn-cs"/>
              </a:rPr>
              <a:t>, </a:t>
            </a:r>
            <a:r>
              <a:rPr lang="en-US" sz="1200" b="0" i="0" u="sng" strike="noStrike" kern="1200" baseline="0" dirty="0" smtClean="0">
                <a:solidFill>
                  <a:schemeClr val="tx1"/>
                </a:solidFill>
                <a:latin typeface="+mn-lt"/>
                <a:ea typeface="+mn-ea"/>
                <a:cs typeface="+mn-cs"/>
              </a:rPr>
              <a:t>Water Policy</a:t>
            </a:r>
            <a:r>
              <a:rPr lang="en-US" sz="1200" b="0" i="0" u="none" strike="noStrike" kern="1200" baseline="0" dirty="0" smtClean="0">
                <a:solidFill>
                  <a:schemeClr val="tx1"/>
                </a:solidFill>
                <a:latin typeface="+mn-lt"/>
                <a:ea typeface="+mn-ea"/>
                <a:cs typeface="+mn-cs"/>
              </a:rPr>
              <a:t>, and </a:t>
            </a:r>
            <a:r>
              <a:rPr lang="en-US" sz="1200" b="0" i="0" u="sng" strike="noStrike" kern="1200" baseline="0" dirty="0" smtClean="0">
                <a:solidFill>
                  <a:schemeClr val="tx1"/>
                </a:solidFill>
                <a:latin typeface="+mn-lt"/>
                <a:ea typeface="+mn-ea"/>
                <a:cs typeface="+mn-cs"/>
              </a:rPr>
              <a:t>Environmental, Health, and Safety Policy </a:t>
            </a:r>
            <a:r>
              <a:rPr lang="en-US" sz="1200" b="0" i="0" u="none" strike="noStrike" kern="1200" baseline="0" dirty="0" smtClean="0">
                <a:solidFill>
                  <a:schemeClr val="tx1"/>
                </a:solidFill>
                <a:latin typeface="+mn-lt"/>
                <a:ea typeface="+mn-ea"/>
                <a:cs typeface="+mn-cs"/>
              </a:rPr>
              <a:t>guide our sustainability strategy and helped us set our 2020 environmental goals. Multiple groups across Intel drive our progress in achieving our goals, and we work to engage all of our employees in helping to reduce our environmental impact. We also work collaboratively with governments, environmental groups, and other companies to broaden our impact in addressing environmental issues. </a:t>
            </a:r>
            <a:endParaRPr lang="en-US" sz="1200" b="1"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Designing energy efficiency into our cloud and data center platforms is a critical part of Intel’s virtuous cycle of growth. Our products help our customers build high-performing solutions that lower their operating costs and reduce their carbon footprint. It’s one of our key competitive advantages. Platforms using the recently introduced Intel® Xeon® processor E5-2600 v4 product family deliver up to 50% improvement in energy efficiency compared to the previous generation of platforms. (reference: Annual Corporate Responsibility Report – www.intel.com/responsibility)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Supply chain responsibility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 has a long-standing commitment to promoting transparency and driving continuous corporate responsibility improvements in our supply chain. </a:t>
            </a:r>
            <a:r>
              <a:rPr lang="en-US" sz="1200" b="0" i="0" u="none" strike="noStrike" kern="1200" baseline="0" dirty="0" smtClean="0">
                <a:solidFill>
                  <a:schemeClr val="tx1"/>
                </a:solidFill>
                <a:latin typeface="+mn-lt"/>
                <a:ea typeface="+mn-ea"/>
                <a:cs typeface="+mn-cs"/>
              </a:rPr>
              <a:t>Our multi-tiered supply chain comprises more than 19,000 suppliers in over 100 countries. Actively managing our supply chain creates business value for Intel and our customers by helping us reduce risks, improve product quality, achieve environmental goals, and raise the overall performance of our suppliers. The percentage of participating suppliers who have met all of the requirements in Intel’s Program to Accelerate Supplier Sustainability has increased from 57% to 79% in just three years.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Intel was one of the first companies to address the issue of “conflict minerals”* from the Democratic Republic of Congo (DRC) or adjoining regions. In 2013, Intel met its goal to manufacture microprocessors that are “conflict-free”** for tantalum, tin, tungsten, or gold, and is on track to meet our 2016 goal to validate that our broader product base is conflict-free for these minerals.</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Diversity and inclusion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believe that the tech industry is stronger and more innovative when we are more diverse and inclusive. Inclusion means ensuring that all employees are, and feel, free to bring their full selves to work, offer their unguarded perspectives, and find a welcoming and inviting place for those ideas. In early 2015, we set an ambitious goal to be the first high-tech company to reach full representation of women and underrepresented minorities in our workforce by 2020. We committed $300 million to support this goal and accelerate diversity and inclusion both at Intel and across the technology industry. We achieved strong results toward this goal throughout the year.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have been committed to supplier diversity for many years, but in 2015 we greatly strengthened that commitment with a new goal to increase our spending with diverse suppliers to $1 billion by 2020. Further underscoring our broad commitment to diversity and inclusion, we announced the Intel Capital Diversity Fund in 2015. This fund is focused on investing $125 million over five years in a broad spectrum of women-and minority-led companies. </a:t>
            </a:r>
          </a:p>
          <a:p>
            <a:endParaRPr lang="en-US" sz="1200" b="1"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Social impact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Through multiple initiatives, Intel is enabling young people around the world to acquire the innovation and technology skills they need to prepare them to succeed in today’s digital economy. This includes maker events and programs that facilitate innovation and learning experiences with youth–particularly those in underserved areas. To</a:t>
            </a:r>
            <a:r>
              <a:rPr lang="en-US" sz="1200" kern="1200" baseline="0" dirty="0" smtClean="0">
                <a:solidFill>
                  <a:schemeClr val="tx1"/>
                </a:solidFill>
                <a:effectLst/>
                <a:latin typeface="+mn-lt"/>
                <a:ea typeface="+mn-ea"/>
                <a:cs typeface="+mn-cs"/>
              </a:rPr>
              <a:t> date, </a:t>
            </a:r>
            <a:r>
              <a:rPr lang="en-US" sz="1200" b="0" i="0" u="none" strike="noStrike" kern="1200" baseline="0" dirty="0" smtClean="0">
                <a:solidFill>
                  <a:schemeClr val="tx1"/>
                </a:solidFill>
                <a:latin typeface="+mn-lt"/>
                <a:ea typeface="+mn-ea"/>
                <a:cs typeface="+mn-cs"/>
              </a:rPr>
              <a:t>Intel has led over 300 programs in more than 100 countries to support student achievement.</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Many of our initiatives also address gender gaps that exist in access to technology and education, including the Intel® She Will Connect program which helps women acquire digital literacy skills and access the benefits of the Internet.</a:t>
            </a:r>
            <a:r>
              <a:rPr lang="en-US" sz="120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As part of the initiative, we set an ambitious goal to reduce the Internet gender gap by 50% in sub-Saharan Africa by reaching 5 million women by 2020.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Intel Education reaches 150M Students Learning and Creating with Technology, 15M Teachers Empowered with Professional Development, and contributes over 4M Employee Volunteer Hours for Education.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Intel Foundation extends the impact of Intel’s employee volunteerism by providing matching funds to the nonprofits and schools where employees and retirees donate their energy and skills to tackle environmental challenges, improve education, and help meet other community needs. Over the past five years, the Intel Foundation paid almost $42.7 million in matching grants in support of our employees’ 6.1 million hours of service.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Learn more about Corporate Responsibility at Intel and our progress to goals at </a:t>
            </a:r>
            <a:r>
              <a:rPr lang="en-US" sz="1200" u="sng" kern="1200" dirty="0" smtClean="0">
                <a:solidFill>
                  <a:schemeClr val="tx1"/>
                </a:solidFill>
                <a:effectLst/>
                <a:latin typeface="+mn-lt"/>
                <a:ea typeface="+mn-ea"/>
                <a:cs typeface="+mn-cs"/>
                <a:hlinkClick r:id="rId3"/>
              </a:rPr>
              <a:t>www.intel.com/responsibility</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Footnotes:</a:t>
            </a:r>
          </a:p>
          <a:p>
            <a:r>
              <a:rPr lang="en-US" sz="1200" kern="1200" dirty="0" smtClean="0">
                <a:solidFill>
                  <a:schemeClr val="tx1"/>
                </a:solidFill>
                <a:effectLst/>
                <a:latin typeface="+mn-lt"/>
                <a:ea typeface="+mn-ea"/>
                <a:cs typeface="+mn-cs"/>
              </a:rPr>
              <a:t>*“Conflict minerals,” as defined by the U.S. Securities and Exchange Commission (SEC), is a broad term that means tin, tantalum, tungsten, and gold, regardless of whether these minerals finance conflict in the Democratic Republic of the Congo (DRC) or adjoining countries</a:t>
            </a:r>
          </a:p>
          <a:p>
            <a:r>
              <a:rPr lang="en-US" sz="1200" kern="1200" dirty="0" smtClean="0">
                <a:solidFill>
                  <a:schemeClr val="tx1"/>
                </a:solidFill>
                <a:effectLst/>
                <a:latin typeface="+mn-lt"/>
                <a:ea typeface="+mn-ea"/>
                <a:cs typeface="+mn-cs"/>
              </a:rPr>
              <a:t> **"Conflict-free" refers to products, suppliers, supply chains, smelters, and refiners that, based on our due diligence, do not contain or source tantalum, tin, tungsten or gold that directly or indirectly finance or benefit armed groups in the Democratic Republic of the Congo or adjoining countries.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1048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124807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What’s your favorite language?</a:t>
            </a:r>
          </a:p>
          <a:p>
            <a:pPr marL="171450" indent="-171450">
              <a:buFont typeface="Arial" charset="0"/>
              <a:buChar char="•"/>
            </a:pPr>
            <a:r>
              <a:rPr lang="en-US" dirty="0" smtClean="0"/>
              <a:t>What was the hardest thing</a:t>
            </a:r>
            <a:r>
              <a:rPr lang="en-US" baseline="0" dirty="0" smtClean="0"/>
              <a:t> about studying CS?</a:t>
            </a:r>
          </a:p>
          <a:p>
            <a:pPr marL="171450" indent="-171450">
              <a:buFont typeface="Arial" charset="0"/>
              <a:buChar char="•"/>
            </a:pPr>
            <a:r>
              <a:rPr lang="en-US" baseline="0" dirty="0" smtClean="0"/>
              <a:t>What has been one of your favorite work/internship experience?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22986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44553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140755"/>
            <a:ext cx="8212886" cy="1102519"/>
          </a:xfrm>
          <a:effectLst>
            <a:outerShdw blurRad="50800" dist="38100" dir="2700000" algn="tl" rotWithShape="0">
              <a:prstClr val="black">
                <a:alpha val="40000"/>
              </a:prstClr>
            </a:outerShdw>
          </a:effectLst>
        </p:spPr>
        <p:txBody>
          <a:bodyPr lIns="0" rIns="0" anchor="b" anchorCtr="0">
            <a:noAutofit/>
          </a:bodyPr>
          <a:lstStyle>
            <a:lvl1pPr algn="ctr">
              <a:lnSpc>
                <a:spcPct val="75000"/>
              </a:lnSpc>
              <a:defRPr sz="60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1386024" y="3175508"/>
            <a:ext cx="6330212" cy="925360"/>
          </a:xfrm>
          <a:effectLst>
            <a:outerShdw blurRad="50800" dist="38100" dir="2700000" algn="tl" rotWithShape="0">
              <a:prstClr val="black">
                <a:alpha val="40000"/>
              </a:prstClr>
            </a:outerShdw>
          </a:effectLst>
        </p:spPr>
        <p:txBody>
          <a:bodyPr lIns="0" rIns="0">
            <a:noAutofit/>
          </a:bodyPr>
          <a:lstStyle>
            <a:lvl1pPr marL="0" indent="0" algn="ctr">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946373" y="868236"/>
            <a:ext cx="1210030" cy="8298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2" name="Straight Connector 1"/>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2177928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blipFill dpi="0" rotWithShape="1">
            <a:blip r:embed="rId3">
              <a:alphaModFix amt="12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
        <p:nvSpPr>
          <p:cNvPr id="12" name="Rectangle 11"/>
          <p:cNvSpPr/>
          <p:nvPr userDrawn="1"/>
        </p:nvSpPr>
        <p:spPr>
          <a:xfrm>
            <a:off x="469706" y="4873876"/>
            <a:ext cx="1964298"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Neo Sans Intel"/>
              </a:rPr>
              <a:t>Intel® Confidential — INTERNAL USE ONLY</a:t>
            </a:r>
          </a:p>
        </p:txBody>
      </p:sp>
    </p:spTree>
    <p:extLst>
      <p:ext uri="{BB962C8B-B14F-4D97-AF65-F5344CB8AC3E}">
        <p14:creationId xmlns:p14="http://schemas.microsoft.com/office/powerpoint/2010/main" val="112679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a:effectLst>
            <a:outerShdw blurRad="50800" dist="38100" dir="2700000" algn="tl" rotWithShape="0">
              <a:prstClr val="black">
                <a:alpha val="40000"/>
              </a:prstClr>
            </a:outerShdw>
          </a:effectLst>
        </p:spPr>
        <p:txBody>
          <a:bodyPr anchor="b" anchorCtr="0">
            <a:noAutofit/>
          </a:bodyPr>
          <a:lstStyle>
            <a:lvl1pPr algn="ctr">
              <a:lnSpc>
                <a:spcPct val="75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129618"/>
            <a:ext cx="7772400" cy="1125140"/>
          </a:xfrm>
        </p:spPr>
        <p:txBody>
          <a:bodyPr anchor="t" anchorCtr="0">
            <a:noAutofit/>
          </a:bodyPr>
          <a:lstStyle>
            <a:lvl1pPr marL="0" indent="0" algn="ctr">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bg1"/>
                </a:solidFill>
                <a:latin typeface="+mj-lt"/>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a:gsLst>
            <a:gs pos="0">
              <a:srgbClr val="02001A"/>
            </a:gs>
            <a:gs pos="44000">
              <a:srgbClr val="193283"/>
            </a:gs>
            <a:gs pos="100000">
              <a:srgbClr val="118DD3"/>
            </a:gs>
          </a:gsLst>
          <a:lin ang="2700000" scaled="1"/>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hoto">
    <p:bg>
      <p:bgPr>
        <a:gradFill>
          <a:gsLst>
            <a:gs pos="0">
              <a:srgbClr val="02001A"/>
            </a:gs>
            <a:gs pos="44000">
              <a:srgbClr val="193283"/>
            </a:gs>
            <a:gs pos="100000">
              <a:srgbClr val="118DD3"/>
            </a:gs>
          </a:gsLst>
          <a:lin ang="2700000" scaled="1"/>
        </a:gradFill>
        <a:effectLst/>
      </p:bgPr>
    </p:bg>
    <p:spTree>
      <p:nvGrpSpPr>
        <p:cNvPr id="1" name=""/>
        <p:cNvGrpSpPr/>
        <p:nvPr/>
      </p:nvGrpSpPr>
      <p:grpSpPr>
        <a:xfrm>
          <a:off x="0" y="0"/>
          <a:ext cx="0" cy="0"/>
          <a:chOff x="0" y="0"/>
          <a:chExt cx="0" cy="0"/>
        </a:xfrm>
      </p:grpSpPr>
      <p:sp>
        <p:nvSpPr>
          <p:cNvPr id="5" name="Rectangle 4"/>
          <p:cNvSpPr/>
          <p:nvPr userDrawn="1"/>
        </p:nvSpPr>
        <p:spPr>
          <a:xfrm>
            <a:off x="-1587" y="4759452"/>
            <a:ext cx="9144000" cy="384048"/>
          </a:xfrm>
          <a:prstGeom prst="rect">
            <a:avLst/>
          </a:prstGeom>
          <a:gradFill flip="none" rotWithShape="1">
            <a:gsLst>
              <a:gs pos="0">
                <a:srgbClr val="1287CD"/>
              </a:gs>
              <a:gs pos="100000">
                <a:srgbClr val="0D10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47012" y="4830589"/>
            <a:ext cx="350142"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dirty="0"/>
          </a:p>
        </p:txBody>
      </p:sp>
      <p:sp>
        <p:nvSpPr>
          <p:cNvPr id="8" name="Rectangle 7"/>
          <p:cNvSpPr/>
          <p:nvPr userDrawn="1"/>
        </p:nvSpPr>
        <p:spPr>
          <a:xfrm>
            <a:off x="454026" y="4915796"/>
            <a:ext cx="1910779" cy="92333"/>
          </a:xfrm>
          <a:prstGeom prst="rect">
            <a:avLst/>
          </a:prstGeom>
        </p:spPr>
        <p:txBody>
          <a:bodyPr wrap="none" lIns="0" tIns="0" rIns="0" bIns="0">
            <a:spAutoFit/>
          </a:bodyPr>
          <a:lstStyle/>
          <a:p>
            <a:pPr algn="l" rtl="0"/>
            <a:r>
              <a:rPr lang="en-US" sz="600" b="0" i="0" u="none" strike="noStrike" kern="1200" baseline="0" dirty="0" smtClean="0">
                <a:solidFill>
                  <a:schemeClr val="bg1"/>
                </a:solidFill>
                <a:latin typeface="+mn-lt"/>
                <a:ea typeface="+mn-ea"/>
                <a:cs typeface="Neo Sans Intel"/>
              </a:rPr>
              <a:t>Placeholder Footer Copy / BU Logo or Name Goes Here</a:t>
            </a:r>
          </a:p>
        </p:txBody>
      </p:sp>
      <p:pic>
        <p:nvPicPr>
          <p:cNvPr id="7" name="Picture 2" descr="\\.psf\Home\Desktop\Intel.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41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3337"/>
            <a:ext cx="8229600" cy="741560"/>
          </a:xfrm>
        </p:spPr>
        <p:txBody>
          <a:bodyPr>
            <a:normAutofit/>
          </a:bodyPr>
          <a:lstStyle>
            <a:lvl1pPr algn="ctr">
              <a:defRPr sz="4400" baseline="0"/>
            </a:lvl1pPr>
          </a:lstStyle>
          <a:p>
            <a:r>
              <a:rPr lang="en-US" dirty="0" err="1" smtClean="0"/>
              <a:t>44pt</a:t>
            </a:r>
            <a:r>
              <a:rPr lang="en-US" dirty="0" smtClean="0"/>
              <a:t> medium headline</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8" name="Text Placeholder 2"/>
          <p:cNvSpPr>
            <a:spLocks noGrp="1"/>
          </p:cNvSpPr>
          <p:nvPr>
            <p:ph idx="1"/>
          </p:nvPr>
        </p:nvSpPr>
        <p:spPr>
          <a:xfrm>
            <a:off x="455617" y="1200152"/>
            <a:ext cx="8167047" cy="346991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53239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5613" y="308848"/>
            <a:ext cx="8229600" cy="868680"/>
          </a:xfrm>
        </p:spPr>
        <p:txBody>
          <a:bodyPr/>
          <a:lstStyle>
            <a:lvl1pPr>
              <a:defRPr/>
            </a:lvl1pPr>
          </a:lstStyle>
          <a:p>
            <a:r>
              <a:rPr lang="en-US" dirty="0" err="1" smtClean="0"/>
              <a:t>28pt</a:t>
            </a:r>
            <a:r>
              <a:rPr lang="en-US" dirty="0" smtClean="0"/>
              <a:t> Intel Clear Light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cxnSp>
        <p:nvCxnSpPr>
          <p:cNvPr id="4" name="Straight Connector 3"/>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56887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cxnSp>
        <p:nvCxnSpPr>
          <p:cNvPr id="4" name="Straight Connector 3"/>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586181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2001A"/>
            </a:gs>
            <a:gs pos="44000">
              <a:srgbClr val="193283"/>
            </a:gs>
            <a:gs pos="100000">
              <a:srgbClr val="118DD3"/>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0">
                <a:srgbClr val="1287CD"/>
              </a:gs>
              <a:gs pos="100000">
                <a:srgbClr val="0D10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247012" y="4830589"/>
            <a:ext cx="350142"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err="1" smtClean="0"/>
              <a:t>44pt</a:t>
            </a:r>
            <a:r>
              <a:rPr lang="en-US" dirty="0" smtClean="0"/>
              <a: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4" r:id="rId3"/>
    <p:sldLayoutId id="2147483655" r:id="rId4"/>
    <p:sldLayoutId id="2147483676" r:id="rId5"/>
    <p:sldLayoutId id="2147483683" r:id="rId6"/>
    <p:sldLayoutId id="2147483685" r:id="rId7"/>
    <p:sldLayoutId id="2147483708" r:id="rId8"/>
    <p:sldLayoutId id="2147483709" r:id="rId9"/>
    <p:sldLayoutId id="2147483712" r:id="rId10"/>
    <p:sldLayoutId id="2147483713" r:id="rId11"/>
  </p:sldLayoutIdLst>
  <p:timing>
    <p:tnLst>
      <p:par>
        <p:cTn id="1" dur="indefinite" restart="never" nodeType="tmRoot"/>
      </p:par>
    </p:tnLst>
  </p:timing>
  <p:hf hdr="0" ftr="0" dt="0"/>
  <p:txStyles>
    <p:titleStyle>
      <a:lvl1pPr algn="ctr" defTabSz="457200" rtl="0" eaLnBrk="1" latinLnBrk="0" hangingPunct="1">
        <a:lnSpc>
          <a:spcPct val="100000"/>
        </a:lnSpc>
        <a:spcBef>
          <a:spcPct val="0"/>
        </a:spcBef>
        <a:buNone/>
        <a:defRPr sz="4400" b="0" i="0" kern="1200" spc="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chemeClr val="bg1"/>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bg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bg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bg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bg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5" Type="http://schemas.openxmlformats.org/officeDocument/2006/relationships/image" Target="../media/image10.png"/><Relationship Id="rId6" Type="http://schemas.openxmlformats.org/officeDocument/2006/relationships/image" Target="../media/image11.png"/><Relationship Id="rId7" Type="http://schemas.microsoft.com/office/2007/relationships/hdphoto" Target="../media/hdphoto2.wdp"/><Relationship Id="rId8" Type="http://schemas.openxmlformats.org/officeDocument/2006/relationships/image" Target="../media/image12.png"/><Relationship Id="rId9" Type="http://schemas.microsoft.com/office/2007/relationships/hdphoto" Target="../media/hdphoto3.wdp"/><Relationship Id="rId10"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0" Type="http://schemas.openxmlformats.org/officeDocument/2006/relationships/image" Target="../media/image31.png"/><Relationship Id="rId21" Type="http://schemas.openxmlformats.org/officeDocument/2006/relationships/image" Target="../media/image32.png"/><Relationship Id="rId22" Type="http://schemas.openxmlformats.org/officeDocument/2006/relationships/image" Target="../media/image33.png"/><Relationship Id="rId23" Type="http://schemas.openxmlformats.org/officeDocument/2006/relationships/image" Target="../media/image34.png"/><Relationship Id="rId24" Type="http://schemas.openxmlformats.org/officeDocument/2006/relationships/image" Target="../media/image35.png"/><Relationship Id="rId25" Type="http://schemas.openxmlformats.org/officeDocument/2006/relationships/image" Target="../media/image36.png"/><Relationship Id="rId26" Type="http://schemas.openxmlformats.org/officeDocument/2006/relationships/image" Target="../media/image37.png"/><Relationship Id="rId27" Type="http://schemas.openxmlformats.org/officeDocument/2006/relationships/image" Target="../media/image38.png"/><Relationship Id="rId28" Type="http://schemas.openxmlformats.org/officeDocument/2006/relationships/image" Target="../media/image39.png"/><Relationship Id="rId29"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30" Type="http://schemas.openxmlformats.org/officeDocument/2006/relationships/image" Target="../media/image41.png"/><Relationship Id="rId31" Type="http://schemas.openxmlformats.org/officeDocument/2006/relationships/image" Target="../media/image42.png"/><Relationship Id="rId32" Type="http://schemas.openxmlformats.org/officeDocument/2006/relationships/image" Target="../media/image43.png"/><Relationship Id="rId9"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33" Type="http://schemas.openxmlformats.org/officeDocument/2006/relationships/image" Target="../media/image44.png"/><Relationship Id="rId34" Type="http://schemas.openxmlformats.org/officeDocument/2006/relationships/image" Target="../media/image45.png"/><Relationship Id="rId35" Type="http://schemas.openxmlformats.org/officeDocument/2006/relationships/image" Target="../media/image46.png"/><Relationship Id="rId36" Type="http://schemas.openxmlformats.org/officeDocument/2006/relationships/image" Target="../media/image47.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www.intel.com/responsibility" TargetMode="External"/><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jpeg"/><Relationship Id="rId8" Type="http://schemas.openxmlformats.org/officeDocument/2006/relationships/hyperlink" Target="http://www.intel.com/diversity"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calormen.com/jslogo/" TargetMode="External"/><Relationship Id="rId4" Type="http://schemas.openxmlformats.org/officeDocument/2006/relationships/hyperlink" Target="https://studio.code.org/courses" TargetMode="External"/><Relationship Id="rId5" Type="http://schemas.openxmlformats.org/officeDocument/2006/relationships/hyperlink" Target="https://kano.me/store/us/products/computer-kit-complete" TargetMode="External"/><Relationship Id="rId6" Type="http://schemas.openxmlformats.org/officeDocument/2006/relationships/hyperlink" Target="https://cacm.acm.org/blogs/blog-cacm/176450-python-is-now-the-most-popular-introductory-teaching-language-at-top-u-s-universities/fulltext" TargetMode="External"/><Relationship Id="rId7" Type="http://schemas.openxmlformats.org/officeDocument/2006/relationships/hyperlink" Target="https://ocw.mit.edu/courses/electrical-engineering-and-computer-science/6-0001-introduction-to-computer-science-and-programming-in-python-fall-2016/" TargetMode="External"/><Relationship Id="rId1" Type="http://schemas.openxmlformats.org/officeDocument/2006/relationships/slideLayout" Target="../slideLayouts/slideLayout8.xml"/><Relationship Id="rId2" Type="http://schemas.openxmlformats.org/officeDocument/2006/relationships/hyperlink" Target="https://www.codecadem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21340" y="1998021"/>
            <a:ext cx="8212886" cy="1102519"/>
          </a:xfrm>
          <a:effectLst>
            <a:outerShdw blurRad="50800" dist="38100" dir="2700000" algn="tl" rotWithShape="0">
              <a:prstClr val="black">
                <a:alpha val="40000"/>
              </a:prstClr>
            </a:outerShdw>
          </a:effectLst>
        </p:spPr>
        <p:txBody>
          <a:bodyPr>
            <a:normAutofit fontScale="90000"/>
          </a:bodyPr>
          <a:lstStyle/>
          <a:p>
            <a:r>
              <a:rPr lang="en-US" dirty="0" smtClean="0">
                <a:ea typeface="Intel Clear Pro" panose="020B0804020202060201" pitchFamily="34" charset="0"/>
              </a:rPr>
              <a:t>Hour of Code: </a:t>
            </a:r>
            <a:r>
              <a:rPr lang="en-US" dirty="0">
                <a:solidFill>
                  <a:srgbClr val="FF0000"/>
                </a:solidFill>
              </a:rPr>
              <a:t> Video Games and Graphics </a:t>
            </a:r>
            <a:endParaRPr lang="en-US" dirty="0">
              <a:solidFill>
                <a:schemeClr val="accent3"/>
              </a:solidFill>
              <a:ea typeface="Intel Clear Pro" panose="020B0804020202060201" pitchFamily="34" charset="0"/>
            </a:endParaRPr>
          </a:p>
        </p:txBody>
      </p:sp>
    </p:spTree>
    <p:extLst>
      <p:ext uri="{BB962C8B-B14F-4D97-AF65-F5344CB8AC3E}">
        <p14:creationId xmlns:p14="http://schemas.microsoft.com/office/powerpoint/2010/main" val="16138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43398" y="1304857"/>
            <a:ext cx="4289745" cy="2810313"/>
            <a:chOff x="67897" y="1237747"/>
            <a:chExt cx="4289745" cy="2810313"/>
          </a:xfrm>
        </p:grpSpPr>
        <p:sp>
          <p:nvSpPr>
            <p:cNvPr id="7" name="Rectangle 6"/>
            <p:cNvSpPr/>
            <p:nvPr/>
          </p:nvSpPr>
          <p:spPr bwMode="auto">
            <a:xfrm>
              <a:off x="67897" y="1237747"/>
              <a:ext cx="4289745" cy="2810313"/>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defTabSz="685783">
                <a:lnSpc>
                  <a:spcPct val="95000"/>
                </a:lnSpc>
                <a:spcBef>
                  <a:spcPct val="30000"/>
                </a:spcBef>
                <a:buClr>
                  <a:prstClr val="white"/>
                </a:buClr>
              </a:pPr>
              <a:endParaRPr lang="en-US" sz="2000" dirty="0">
                <a:solidFill>
                  <a:srgbClr val="FFFFFF"/>
                </a:solidFill>
                <a:effectLst>
                  <a:outerShdw blurRad="38100" dist="38100" dir="2700000" algn="tl">
                    <a:srgbClr val="000000">
                      <a:alpha val="43137"/>
                    </a:srgbClr>
                  </a:outerShdw>
                </a:effectLst>
                <a:latin typeface="Arial Narrow" pitchFamily="34" charset="0"/>
              </a:endParaRPr>
            </a:p>
          </p:txBody>
        </p:sp>
        <p:sp>
          <p:nvSpPr>
            <p:cNvPr id="10" name="Rectangle 9"/>
            <p:cNvSpPr/>
            <p:nvPr/>
          </p:nvSpPr>
          <p:spPr>
            <a:xfrm>
              <a:off x="2212769" y="1827295"/>
              <a:ext cx="1933662" cy="1384995"/>
            </a:xfrm>
            <a:prstGeom prst="rect">
              <a:avLst/>
            </a:prstGeom>
          </p:spPr>
          <p:txBody>
            <a:bodyPr wrap="square">
              <a:spAutoFit/>
            </a:bodyPr>
            <a:lstStyle/>
            <a:p>
              <a:r>
                <a:rPr lang="en-US" sz="3600" dirty="0" smtClean="0">
                  <a:solidFill>
                    <a:schemeClr val="bg1"/>
                  </a:solidFill>
                  <a:latin typeface="+mj-lt"/>
                </a:rPr>
                <a:t>Jason Plumb</a:t>
              </a:r>
              <a:endParaRPr lang="en-US" sz="3600" dirty="0">
                <a:solidFill>
                  <a:schemeClr val="bg1"/>
                </a:solidFill>
                <a:latin typeface="+mj-lt"/>
              </a:endParaRPr>
            </a:p>
            <a:p>
              <a:r>
                <a:rPr lang="en-US" sz="1600" dirty="0" smtClean="0">
                  <a:solidFill>
                    <a:schemeClr val="accent3"/>
                  </a:solidFill>
                </a:rPr>
                <a:t>Graphics </a:t>
              </a:r>
            </a:p>
            <a:p>
              <a:r>
                <a:rPr lang="en-US" sz="1600" dirty="0" smtClean="0">
                  <a:solidFill>
                    <a:schemeClr val="accent3"/>
                  </a:solidFill>
                </a:rPr>
                <a:t>Software </a:t>
              </a:r>
            </a:p>
            <a:p>
              <a:r>
                <a:rPr lang="en-US" sz="1600" dirty="0" smtClean="0">
                  <a:solidFill>
                    <a:schemeClr val="accent3"/>
                  </a:solidFill>
                </a:rPr>
                <a:t>Engineer</a:t>
              </a:r>
              <a:endParaRPr lang="en-US" sz="1600" dirty="0">
                <a:solidFill>
                  <a:schemeClr val="accent3"/>
                </a:solidFill>
              </a:endParaRPr>
            </a:p>
          </p:txBody>
        </p:sp>
      </p:grpSp>
      <p:grpSp>
        <p:nvGrpSpPr>
          <p:cNvPr id="20" name="Group 19"/>
          <p:cNvGrpSpPr/>
          <p:nvPr/>
        </p:nvGrpSpPr>
        <p:grpSpPr>
          <a:xfrm>
            <a:off x="4725185" y="1304857"/>
            <a:ext cx="4289745" cy="2810313"/>
            <a:chOff x="4725185" y="1237746"/>
            <a:chExt cx="4289745" cy="2810313"/>
          </a:xfrm>
        </p:grpSpPr>
        <p:sp>
          <p:nvSpPr>
            <p:cNvPr id="15" name="Rectangle 14"/>
            <p:cNvSpPr/>
            <p:nvPr/>
          </p:nvSpPr>
          <p:spPr bwMode="auto">
            <a:xfrm>
              <a:off x="4725185" y="1237746"/>
              <a:ext cx="4289745" cy="2810313"/>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defTabSz="685783">
                <a:lnSpc>
                  <a:spcPct val="95000"/>
                </a:lnSpc>
                <a:spcBef>
                  <a:spcPct val="30000"/>
                </a:spcBef>
                <a:buClr>
                  <a:prstClr val="white"/>
                </a:buClr>
              </a:pPr>
              <a:endParaRPr lang="en-US" sz="2000" dirty="0">
                <a:solidFill>
                  <a:srgbClr val="FFFFFF"/>
                </a:solidFill>
                <a:effectLst>
                  <a:outerShdw blurRad="38100" dist="38100" dir="2700000" algn="tl">
                    <a:srgbClr val="000000">
                      <a:alpha val="43137"/>
                    </a:srgbClr>
                  </a:outerShdw>
                </a:effectLst>
                <a:latin typeface="Arial Narrow"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33298"/>
            <a:stretch/>
          </p:blipFill>
          <p:spPr>
            <a:xfrm>
              <a:off x="4841096" y="1237746"/>
              <a:ext cx="1874519" cy="2810313"/>
            </a:xfrm>
            <a:prstGeom prst="rect">
              <a:avLst/>
            </a:prstGeom>
          </p:spPr>
        </p:pic>
        <p:sp>
          <p:nvSpPr>
            <p:cNvPr id="19" name="Rectangle 18"/>
            <p:cNvSpPr/>
            <p:nvPr/>
          </p:nvSpPr>
          <p:spPr>
            <a:xfrm>
              <a:off x="6870057" y="1827294"/>
              <a:ext cx="1933662" cy="1384995"/>
            </a:xfrm>
            <a:prstGeom prst="rect">
              <a:avLst/>
            </a:prstGeom>
          </p:spPr>
          <p:txBody>
            <a:bodyPr wrap="square">
              <a:spAutoFit/>
            </a:bodyPr>
            <a:lstStyle/>
            <a:p>
              <a:r>
                <a:rPr lang="en-US" sz="3600" dirty="0" smtClean="0">
                  <a:solidFill>
                    <a:schemeClr val="bg2"/>
                  </a:solidFill>
                  <a:latin typeface="+mj-lt"/>
                </a:rPr>
                <a:t>Giselle </a:t>
              </a:r>
              <a:r>
                <a:rPr lang="en-US" sz="3600" dirty="0" err="1" smtClean="0">
                  <a:solidFill>
                    <a:schemeClr val="bg2"/>
                  </a:solidFill>
                  <a:latin typeface="+mj-lt"/>
                </a:rPr>
                <a:t>gomez</a:t>
              </a:r>
              <a:endParaRPr lang="en-US" sz="3600" dirty="0">
                <a:solidFill>
                  <a:schemeClr val="bg2"/>
                </a:solidFill>
                <a:latin typeface="+mj-lt"/>
              </a:endParaRPr>
            </a:p>
            <a:p>
              <a:r>
                <a:rPr lang="en-US" sz="1600" dirty="0" smtClean="0">
                  <a:solidFill>
                    <a:srgbClr val="F3D54E"/>
                  </a:solidFill>
                </a:rPr>
                <a:t>Technical Consulting Engineer</a:t>
              </a:r>
              <a:endParaRPr lang="en-US" sz="1600" dirty="0">
                <a:solidFill>
                  <a:srgbClr val="F3D54E"/>
                </a:solidFill>
              </a:endParaRPr>
            </a:p>
          </p:txBody>
        </p:sp>
      </p:grpSp>
      <p:sp>
        <p:nvSpPr>
          <p:cNvPr id="14" name="Title 1"/>
          <p:cNvSpPr txBox="1">
            <a:spLocks/>
          </p:cNvSpPr>
          <p:nvPr/>
        </p:nvSpPr>
        <p:spPr bwMode="auto">
          <a:xfrm>
            <a:off x="457200" y="936"/>
            <a:ext cx="8229600" cy="85725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lvl1pPr algn="ctr" rtl="0" eaLnBrk="1" fontAlgn="base" hangingPunct="1">
              <a:lnSpc>
                <a:spcPct val="90000"/>
              </a:lnSpc>
              <a:spcBef>
                <a:spcPct val="0"/>
              </a:spcBef>
              <a:spcAft>
                <a:spcPct val="0"/>
              </a:spcAft>
              <a:defRPr sz="4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a:lstStyle>
          <a:p>
            <a:pPr defTabSz="914400"/>
            <a:r>
              <a:rPr lang="en-US" kern="0" dirty="0" smtClean="0">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t>Introductions</a:t>
            </a:r>
            <a:endParaRPr lang="en-US" kern="0" dirty="0">
              <a:solidFill>
                <a:srgbClr val="F3D54E"/>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7256" t="5585" r="31862" b="5585"/>
          <a:stretch/>
        </p:blipFill>
        <p:spPr>
          <a:xfrm>
            <a:off x="143398" y="1416070"/>
            <a:ext cx="2106953" cy="2575165"/>
          </a:xfrm>
          <a:prstGeom prst="rect">
            <a:avLst/>
          </a:prstGeom>
        </p:spPr>
      </p:pic>
    </p:spTree>
    <p:extLst>
      <p:ext uri="{BB962C8B-B14F-4D97-AF65-F5344CB8AC3E}">
        <p14:creationId xmlns:p14="http://schemas.microsoft.com/office/powerpoint/2010/main" val="155035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2001A"/>
            </a:gs>
            <a:gs pos="44000">
              <a:srgbClr val="193283"/>
            </a:gs>
            <a:gs pos="100000">
              <a:srgbClr val="118DD3"/>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Intel</a:t>
            </a:r>
            <a:endParaRPr lang="en-US" dirty="0"/>
          </a:p>
        </p:txBody>
      </p:sp>
      <p:sp>
        <p:nvSpPr>
          <p:cNvPr id="8" name="Slide Number Placeholder 5"/>
          <p:cNvSpPr>
            <a:spLocks noGrp="1"/>
          </p:cNvSpPr>
          <p:nvPr>
            <p:ph type="sldNum" sz="quarter" idx="12"/>
          </p:nvPr>
        </p:nvSpPr>
        <p:spPr/>
        <p:txBody>
          <a:bodyPr vert="horz" lIns="0" tIns="0" rIns="0" bIns="0" rtlCol="0" anchor="ctr"/>
          <a:lstStyle/>
          <a:p>
            <a:fld id="{EE2556C5-CE8C-6547-B838-EA80C61A4AF7}" type="slidenum">
              <a:rPr lang="en-US">
                <a:solidFill>
                  <a:srgbClr val="FFFFFF"/>
                </a:solidFill>
                <a:latin typeface="Intel Clear Light" panose="020B0404020203020204" pitchFamily="34" charset="0"/>
                <a:cs typeface="Neo Sans Intel Light"/>
              </a:rPr>
              <a:pPr/>
              <a:t>3</a:t>
            </a:fld>
            <a:endParaRPr lang="en-US" dirty="0">
              <a:solidFill>
                <a:srgbClr val="FFFFFF"/>
              </a:solidFill>
              <a:latin typeface="Intel Clear Light" panose="020B0404020203020204" pitchFamily="34" charset="0"/>
              <a:cs typeface="Neo Sans Intel Light"/>
            </a:endParaRPr>
          </a:p>
        </p:txBody>
      </p:sp>
      <p:sp>
        <p:nvSpPr>
          <p:cNvPr id="3" name="Content Placeholder 2"/>
          <p:cNvSpPr>
            <a:spLocks noGrp="1"/>
          </p:cNvSpPr>
          <p:nvPr>
            <p:ph idx="1"/>
          </p:nvPr>
        </p:nvSpPr>
        <p:spPr>
          <a:xfrm>
            <a:off x="455617" y="1098552"/>
            <a:ext cx="8167047" cy="3469911"/>
          </a:xfrm>
        </p:spPr>
        <p:txBody>
          <a:bodyPr/>
          <a:lstStyle/>
          <a:p>
            <a:pPr marL="114300" indent="-114300">
              <a:buFont typeface="Arial" panose="020B0604020202020204" pitchFamily="34" charset="0"/>
              <a:buChar char="•"/>
              <a:tabLst>
                <a:tab pos="173038" algn="l"/>
              </a:tabLst>
            </a:pPr>
            <a:r>
              <a:rPr lang="en-US" b="1" dirty="0" smtClean="0"/>
              <a:t>1968: Intel is founded by Robert Noyce and Gordon Moore</a:t>
            </a:r>
          </a:p>
          <a:p>
            <a:pPr marL="114300" indent="-114300">
              <a:buFont typeface="Arial" panose="020B0604020202020204" pitchFamily="34" charset="0"/>
              <a:buChar char="•"/>
              <a:tabLst>
                <a:tab pos="173038" algn="l"/>
              </a:tabLst>
            </a:pPr>
            <a:r>
              <a:rPr lang="en-US" b="1" dirty="0" smtClean="0"/>
              <a:t>1971: World’s first microprocessor</a:t>
            </a:r>
          </a:p>
          <a:p>
            <a:pPr marL="114300" indent="-114300">
              <a:buFont typeface="Arial" panose="020B0604020202020204" pitchFamily="34" charset="0"/>
              <a:buChar char="•"/>
              <a:tabLst>
                <a:tab pos="173038" algn="l"/>
              </a:tabLst>
            </a:pPr>
            <a:r>
              <a:rPr lang="en-US" b="1" dirty="0" smtClean="0"/>
              <a:t>Now:  Innovation that expands the reach and promise of computing</a:t>
            </a:r>
            <a:endParaRPr lang="en-US" b="1" dirty="0"/>
          </a:p>
        </p:txBody>
      </p:sp>
      <p:pic>
        <p:nvPicPr>
          <p:cNvPr id="1026"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t="3195"/>
          <a:stretch/>
        </p:blipFill>
        <p:spPr bwMode="auto">
          <a:xfrm>
            <a:off x="2095501" y="2648278"/>
            <a:ext cx="1708150" cy="16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053490" y="2645234"/>
            <a:ext cx="1645022" cy="161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474663" y="2645234"/>
            <a:ext cx="1642826" cy="161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bwMode="auto">
          <a:xfrm flipH="1">
            <a:off x="5416748" y="2645234"/>
            <a:ext cx="1636742" cy="161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www.edwardsamuels.com/illustratedstory/chapter%204/intelchipb&amp;w.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755190" y="2645234"/>
            <a:ext cx="1661558" cy="1618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63" y="4340392"/>
            <a:ext cx="8215312" cy="8397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itchFamily="34" charset="0"/>
            </a:endParaRPr>
          </a:p>
        </p:txBody>
      </p:sp>
      <p:sp>
        <p:nvSpPr>
          <p:cNvPr id="15" name="Rectangle 14"/>
          <p:cNvSpPr/>
          <p:nvPr/>
        </p:nvSpPr>
        <p:spPr>
          <a:xfrm>
            <a:off x="474663" y="2495550"/>
            <a:ext cx="8215312" cy="8397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ntel Clear" pitchFamily="34" charset="0"/>
            </a:endParaRPr>
          </a:p>
        </p:txBody>
      </p:sp>
    </p:spTree>
    <p:extLst>
      <p:ext uri="{BB962C8B-B14F-4D97-AF65-F5344CB8AC3E}">
        <p14:creationId xmlns:p14="http://schemas.microsoft.com/office/powerpoint/2010/main" val="403322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43689" y="954042"/>
            <a:ext cx="7256622" cy="2217731"/>
            <a:chOff x="519608" y="805419"/>
            <a:chExt cx="7917714" cy="2419771"/>
          </a:xfrm>
        </p:grpSpPr>
        <p:grpSp>
          <p:nvGrpSpPr>
            <p:cNvPr id="133" name="Group 132"/>
            <p:cNvGrpSpPr/>
            <p:nvPr/>
          </p:nvGrpSpPr>
          <p:grpSpPr>
            <a:xfrm>
              <a:off x="6581773" y="810614"/>
              <a:ext cx="1620439" cy="284136"/>
              <a:chOff x="6650362" y="908582"/>
              <a:chExt cx="1620439" cy="284136"/>
            </a:xfrm>
          </p:grpSpPr>
          <p:sp>
            <p:nvSpPr>
              <p:cNvPr id="160" name="Rectangle 159"/>
              <p:cNvSpPr/>
              <p:nvPr/>
            </p:nvSpPr>
            <p:spPr bwMode="auto">
              <a:xfrm>
                <a:off x="6650362" y="968945"/>
                <a:ext cx="1620439" cy="223773"/>
              </a:xfrm>
              <a:prstGeom prst="rect">
                <a:avLst/>
              </a:prstGeom>
              <a:solidFill>
                <a:schemeClr val="accent1">
                  <a:alpha val="68000"/>
                </a:schemeClr>
              </a:solidFill>
              <a:ln w="9525" cap="flat" cmpd="sng" algn="ctr">
                <a:noFill/>
                <a:prstDash val="solid"/>
                <a:round/>
                <a:headEnd type="none" w="med" len="med"/>
                <a:tailEnd type="none" w="med" len="med"/>
              </a:ln>
              <a:effectLst/>
            </p:spPr>
            <p:txBody>
              <a:bodyPr vert="horz" wrap="square" lIns="68529" tIns="0" rIns="68529" bIns="0" numCol="1" rtlCol="0" anchor="ctr" anchorCtr="1" compatLnSpc="1">
                <a:prstTxWarp prst="textNoShape">
                  <a:avLst/>
                </a:prstTxWarp>
                <a:noAutofit/>
              </a:bodyPr>
              <a:lstStyle/>
              <a:p>
                <a:pPr algn="ctr" defTabSz="501182">
                  <a:lnSpc>
                    <a:spcPct val="85000"/>
                  </a:lnSpc>
                </a:pPr>
                <a:r>
                  <a:rPr lang="en-US" sz="1125" dirty="0" smtClean="0">
                    <a:solidFill>
                      <a:prstClr val="white"/>
                    </a:solidFill>
                    <a:latin typeface="Intel Clear" panose="020B0604020203020204" pitchFamily="34" charset="0"/>
                  </a:rPr>
                  <a:t>Cloud/Data </a:t>
                </a:r>
                <a:r>
                  <a:rPr lang="en-US" sz="1125" dirty="0">
                    <a:solidFill>
                      <a:prstClr val="white"/>
                    </a:solidFill>
                    <a:latin typeface="Intel Clear" panose="020B0604020203020204" pitchFamily="34" charset="0"/>
                  </a:rPr>
                  <a:t>Center</a:t>
                </a:r>
              </a:p>
            </p:txBody>
          </p:sp>
          <p:cxnSp>
            <p:nvCxnSpPr>
              <p:cNvPr id="191" name="Straight Connector 190"/>
              <p:cNvCxnSpPr/>
              <p:nvPr/>
            </p:nvCxnSpPr>
            <p:spPr bwMode="auto">
              <a:xfrm>
                <a:off x="6650362" y="908582"/>
                <a:ext cx="1620439" cy="0"/>
              </a:xfrm>
              <a:prstGeom prst="line">
                <a:avLst/>
              </a:prstGeom>
              <a:noFill/>
              <a:ln w="9525" cap="flat" cmpd="sng" algn="ctr">
                <a:solidFill>
                  <a:schemeClr val="accent3"/>
                </a:solidFill>
                <a:prstDash val="solid"/>
                <a:round/>
                <a:headEnd type="none" w="med" len="med"/>
                <a:tailEnd type="none" w="med" len="med"/>
              </a:ln>
              <a:effectLst/>
            </p:spPr>
          </p:cxnSp>
        </p:grpSp>
        <p:grpSp>
          <p:nvGrpSpPr>
            <p:cNvPr id="132" name="Group 131"/>
            <p:cNvGrpSpPr/>
            <p:nvPr/>
          </p:nvGrpSpPr>
          <p:grpSpPr>
            <a:xfrm>
              <a:off x="3702988" y="820034"/>
              <a:ext cx="1612310" cy="279292"/>
              <a:chOff x="3765593" y="918001"/>
              <a:chExt cx="1612310" cy="279292"/>
            </a:xfrm>
          </p:grpSpPr>
          <p:sp>
            <p:nvSpPr>
              <p:cNvPr id="141" name="Rectangle 140"/>
              <p:cNvSpPr/>
              <p:nvPr/>
            </p:nvSpPr>
            <p:spPr bwMode="auto">
              <a:xfrm>
                <a:off x="3765593" y="973520"/>
                <a:ext cx="1612310" cy="223773"/>
              </a:xfrm>
              <a:prstGeom prst="rect">
                <a:avLst/>
              </a:prstGeom>
              <a:solidFill>
                <a:schemeClr val="accent1">
                  <a:alpha val="68000"/>
                </a:schemeClr>
              </a:solidFill>
              <a:ln w="9525" cap="flat" cmpd="sng" algn="ctr">
                <a:noFill/>
                <a:prstDash val="solid"/>
                <a:round/>
                <a:headEnd type="none" w="med" len="med"/>
                <a:tailEnd type="none" w="med" len="med"/>
              </a:ln>
              <a:effectLst/>
            </p:spPr>
            <p:txBody>
              <a:bodyPr vert="horz" wrap="square" lIns="42831" tIns="0" rIns="42831" bIns="0" numCol="1" rtlCol="0" anchor="ctr" anchorCtr="1" compatLnSpc="1">
                <a:prstTxWarp prst="textNoShape">
                  <a:avLst/>
                </a:prstTxWarp>
                <a:noAutofit/>
              </a:bodyPr>
              <a:lstStyle/>
              <a:p>
                <a:pPr algn="ctr" defTabSz="501182">
                  <a:lnSpc>
                    <a:spcPct val="85000"/>
                  </a:lnSpc>
                </a:pPr>
                <a:r>
                  <a:rPr lang="en-US" sz="1125" dirty="0" smtClean="0">
                    <a:solidFill>
                      <a:prstClr val="white"/>
                    </a:solidFill>
                    <a:latin typeface="Intel Clear" panose="020B0604020203020204" pitchFamily="34" charset="0"/>
                  </a:rPr>
                  <a:t>Network</a:t>
                </a:r>
                <a:endParaRPr lang="en-US" sz="1125" dirty="0">
                  <a:solidFill>
                    <a:prstClr val="white"/>
                  </a:solidFill>
                  <a:latin typeface="Intel Clear" panose="020B0604020203020204" pitchFamily="34" charset="0"/>
                </a:endParaRPr>
              </a:p>
            </p:txBody>
          </p:sp>
          <p:cxnSp>
            <p:nvCxnSpPr>
              <p:cNvPr id="202" name="Straight Connector 201"/>
              <p:cNvCxnSpPr/>
              <p:nvPr/>
            </p:nvCxnSpPr>
            <p:spPr bwMode="auto">
              <a:xfrm>
                <a:off x="3786285" y="918001"/>
                <a:ext cx="1570927" cy="0"/>
              </a:xfrm>
              <a:prstGeom prst="line">
                <a:avLst/>
              </a:prstGeom>
              <a:noFill/>
              <a:ln w="9525" cap="flat" cmpd="sng" algn="ctr">
                <a:solidFill>
                  <a:schemeClr val="accent3"/>
                </a:solidFill>
                <a:prstDash val="solid"/>
                <a:round/>
                <a:headEnd type="none" w="med" len="med"/>
                <a:tailEnd type="none" w="med" len="med"/>
              </a:ln>
              <a:effectLst/>
            </p:spPr>
          </p:cxnSp>
        </p:grpSp>
        <p:grpSp>
          <p:nvGrpSpPr>
            <p:cNvPr id="134" name="Group 133"/>
            <p:cNvGrpSpPr/>
            <p:nvPr/>
          </p:nvGrpSpPr>
          <p:grpSpPr>
            <a:xfrm>
              <a:off x="726692" y="805419"/>
              <a:ext cx="1676495" cy="279292"/>
              <a:chOff x="857653" y="903387"/>
              <a:chExt cx="1676495" cy="279292"/>
            </a:xfrm>
          </p:grpSpPr>
          <p:sp>
            <p:nvSpPr>
              <p:cNvPr id="6" name="Rectangle 5"/>
              <p:cNvSpPr/>
              <p:nvPr/>
            </p:nvSpPr>
            <p:spPr bwMode="auto">
              <a:xfrm>
                <a:off x="870678" y="960365"/>
                <a:ext cx="1618616" cy="222314"/>
              </a:xfrm>
              <a:prstGeom prst="rect">
                <a:avLst/>
              </a:prstGeom>
              <a:solidFill>
                <a:schemeClr val="accent1">
                  <a:alpha val="68000"/>
                </a:schemeClr>
              </a:solidFill>
              <a:ln w="9525" cap="flat" cmpd="sng" algn="ctr">
                <a:noFill/>
                <a:prstDash val="solid"/>
                <a:round/>
                <a:headEnd type="none" w="med" len="med"/>
                <a:tailEnd type="none" w="med" len="med"/>
              </a:ln>
              <a:effectLst/>
            </p:spPr>
            <p:txBody>
              <a:bodyPr vert="horz" wrap="square" lIns="42831" tIns="0" rIns="42831" bIns="0" numCol="1" rtlCol="0" anchor="ctr" anchorCtr="1" compatLnSpc="1">
                <a:prstTxWarp prst="textNoShape">
                  <a:avLst/>
                </a:prstTxWarp>
                <a:noAutofit/>
              </a:bodyPr>
              <a:lstStyle/>
              <a:p>
                <a:pPr algn="ctr" defTabSz="501182">
                  <a:lnSpc>
                    <a:spcPct val="85000"/>
                  </a:lnSpc>
                </a:pPr>
                <a:r>
                  <a:rPr lang="en-US" sz="1125" dirty="0" smtClean="0">
                    <a:solidFill>
                      <a:prstClr val="white"/>
                    </a:solidFill>
                    <a:latin typeface="Intel Clear" panose="020B0604020203020204" pitchFamily="34" charset="0"/>
                  </a:rPr>
                  <a:t>Things</a:t>
                </a:r>
                <a:endParaRPr lang="en-US" sz="1125" dirty="0">
                  <a:solidFill>
                    <a:prstClr val="white"/>
                  </a:solidFill>
                  <a:latin typeface="Intel Clear" panose="020B0604020203020204" pitchFamily="34" charset="0"/>
                </a:endParaRPr>
              </a:p>
            </p:txBody>
          </p:sp>
          <p:cxnSp>
            <p:nvCxnSpPr>
              <p:cNvPr id="203" name="Straight Connector 202"/>
              <p:cNvCxnSpPr/>
              <p:nvPr/>
            </p:nvCxnSpPr>
            <p:spPr bwMode="auto">
              <a:xfrm>
                <a:off x="857653" y="903387"/>
                <a:ext cx="1676495" cy="0"/>
              </a:xfrm>
              <a:prstGeom prst="line">
                <a:avLst/>
              </a:prstGeom>
              <a:noFill/>
              <a:ln w="9525" cap="flat" cmpd="sng" algn="ctr">
                <a:solidFill>
                  <a:schemeClr val="accent3"/>
                </a:solidFill>
                <a:prstDash val="solid"/>
                <a:round/>
                <a:headEnd type="none" w="med" len="med"/>
                <a:tailEnd type="none" w="med" len="med"/>
              </a:ln>
              <a:effectLst/>
            </p:spPr>
          </p:cxnSp>
        </p:grpSp>
        <p:grpSp>
          <p:nvGrpSpPr>
            <p:cNvPr id="10" name="Group 9"/>
            <p:cNvGrpSpPr/>
            <p:nvPr/>
          </p:nvGrpSpPr>
          <p:grpSpPr>
            <a:xfrm>
              <a:off x="519608" y="1174936"/>
              <a:ext cx="7917714" cy="2050254"/>
              <a:chOff x="519608" y="1174936"/>
              <a:chExt cx="7917714" cy="2050254"/>
            </a:xfrm>
          </p:grpSpPr>
          <p:sp>
            <p:nvSpPr>
              <p:cNvPr id="7" name="TextBox 6"/>
              <p:cNvSpPr txBox="1"/>
              <p:nvPr/>
            </p:nvSpPr>
            <p:spPr>
              <a:xfrm>
                <a:off x="1196917" y="1839275"/>
                <a:ext cx="6277355" cy="473204"/>
              </a:xfrm>
              <a:prstGeom prst="rect">
                <a:avLst/>
              </a:prstGeom>
              <a:noFill/>
            </p:spPr>
            <p:txBody>
              <a:bodyPr wrap="none" lIns="57148" tIns="28574" rIns="57148" bIns="28574" rtlCol="0">
                <a:spAutoFit/>
              </a:bodyPr>
              <a:lstStyle/>
              <a:p>
                <a:pPr algn="ctr" defTabSz="501182"/>
                <a:r>
                  <a:rPr lang="en-US" sz="675" b="1" spc="375" dirty="0">
                    <a:gradFill flip="none" rotWithShape="1">
                      <a:gsLst>
                        <a:gs pos="20000">
                          <a:prstClr val="white">
                            <a:alpha val="0"/>
                          </a:prstClr>
                        </a:gs>
                        <a:gs pos="25000">
                          <a:prstClr val="white"/>
                        </a:gs>
                        <a:gs pos="67000">
                          <a:srgbClr val="90E1FF">
                            <a:alpha val="0"/>
                          </a:srgbClr>
                        </a:gs>
                        <a:gs pos="42000">
                          <a:srgbClr val="9AE4FF">
                            <a:alpha val="0"/>
                          </a:srgbClr>
                        </a:gs>
                        <a:gs pos="54000">
                          <a:srgbClr val="00AEEF">
                            <a:lumMod val="45000"/>
                            <a:lumOff val="55000"/>
                            <a:alpha val="0"/>
                          </a:srgbClr>
                        </a:gs>
                        <a:gs pos="85000">
                          <a:prstClr val="white">
                            <a:alpha val="0"/>
                          </a:prstClr>
                        </a:gs>
                        <a:gs pos="81000">
                          <a:prstClr val="white"/>
                        </a:gs>
                      </a:gsLst>
                      <a:lin ang="0" scaled="1"/>
                      <a:tileRect/>
                    </a:gradFill>
                    <a:latin typeface="Intel Clear Light"/>
                  </a:rPr>
                  <a:t>01010101110100101011010101010101</a:t>
                </a:r>
                <a:r>
                  <a:rPr lang="en-US" sz="675" b="1" spc="375" dirty="0">
                    <a:gradFill flip="none" rotWithShape="1">
                      <a:gsLst>
                        <a:gs pos="20000">
                          <a:prstClr val="white">
                            <a:alpha val="0"/>
                          </a:prstClr>
                        </a:gs>
                        <a:gs pos="25000">
                          <a:prstClr val="white"/>
                        </a:gs>
                        <a:gs pos="67000">
                          <a:srgbClr val="90E1FF">
                            <a:alpha val="0"/>
                          </a:srgbClr>
                        </a:gs>
                        <a:gs pos="42000">
                          <a:srgbClr val="9AE4FF">
                            <a:alpha val="0"/>
                          </a:srgbClr>
                        </a:gs>
                        <a:gs pos="54000">
                          <a:srgbClr val="00AEEF">
                            <a:lumMod val="45000"/>
                            <a:lumOff val="55000"/>
                            <a:alpha val="0"/>
                          </a:srgbClr>
                        </a:gs>
                        <a:gs pos="85000">
                          <a:prstClr val="white">
                            <a:alpha val="0"/>
                          </a:prstClr>
                        </a:gs>
                        <a:gs pos="81000">
                          <a:prstClr val="white"/>
                        </a:gs>
                      </a:gsLst>
                      <a:lin ang="0" scaled="1"/>
                      <a:tileRect/>
                    </a:gradFill>
                  </a:rPr>
                  <a:t>0101010111010010101110101010101</a:t>
                </a:r>
                <a:r>
                  <a:rPr lang="en-US" sz="675" b="1" spc="375" dirty="0">
                    <a:gradFill flip="none" rotWithShape="1">
                      <a:gsLst>
                        <a:gs pos="20000">
                          <a:prstClr val="white">
                            <a:alpha val="0"/>
                          </a:prstClr>
                        </a:gs>
                        <a:gs pos="25000">
                          <a:prstClr val="white"/>
                        </a:gs>
                        <a:gs pos="67000">
                          <a:srgbClr val="90E1FF">
                            <a:alpha val="0"/>
                          </a:srgbClr>
                        </a:gs>
                        <a:gs pos="42000">
                          <a:srgbClr val="9AE4FF">
                            <a:alpha val="0"/>
                          </a:srgbClr>
                        </a:gs>
                        <a:gs pos="54000">
                          <a:srgbClr val="00AEEF">
                            <a:lumMod val="45000"/>
                            <a:lumOff val="55000"/>
                            <a:alpha val="0"/>
                          </a:srgbClr>
                        </a:gs>
                        <a:gs pos="85000">
                          <a:prstClr val="white">
                            <a:alpha val="0"/>
                          </a:prstClr>
                        </a:gs>
                        <a:gs pos="81000">
                          <a:prstClr val="white"/>
                        </a:gs>
                      </a:gsLst>
                      <a:lin ang="0" scaled="1"/>
                      <a:tileRect/>
                    </a:gradFill>
                    <a:latin typeface="Intel Clear Light"/>
                  </a:rPr>
                  <a:t/>
                </a:r>
                <a:br>
                  <a:rPr lang="en-US" sz="675" b="1" spc="375" dirty="0">
                    <a:gradFill flip="none" rotWithShape="1">
                      <a:gsLst>
                        <a:gs pos="20000">
                          <a:prstClr val="white">
                            <a:alpha val="0"/>
                          </a:prstClr>
                        </a:gs>
                        <a:gs pos="25000">
                          <a:prstClr val="white"/>
                        </a:gs>
                        <a:gs pos="67000">
                          <a:srgbClr val="90E1FF">
                            <a:alpha val="0"/>
                          </a:srgbClr>
                        </a:gs>
                        <a:gs pos="42000">
                          <a:srgbClr val="9AE4FF">
                            <a:alpha val="0"/>
                          </a:srgbClr>
                        </a:gs>
                        <a:gs pos="54000">
                          <a:srgbClr val="00AEEF">
                            <a:lumMod val="45000"/>
                            <a:lumOff val="55000"/>
                            <a:alpha val="0"/>
                          </a:srgbClr>
                        </a:gs>
                        <a:gs pos="85000">
                          <a:prstClr val="white">
                            <a:alpha val="0"/>
                          </a:prstClr>
                        </a:gs>
                        <a:gs pos="81000">
                          <a:prstClr val="white"/>
                        </a:gs>
                      </a:gsLst>
                      <a:lin ang="0" scaled="1"/>
                      <a:tileRect/>
                    </a:gradFill>
                    <a:latin typeface="Intel Clear Light"/>
                  </a:rPr>
                </a:br>
                <a:r>
                  <a:rPr lang="en-US" sz="675" b="1" spc="375" dirty="0">
                    <a:gradFill flip="none" rotWithShape="1">
                      <a:gsLst>
                        <a:gs pos="20000">
                          <a:prstClr val="white">
                            <a:alpha val="0"/>
                          </a:prstClr>
                        </a:gs>
                        <a:gs pos="25000">
                          <a:prstClr val="white"/>
                        </a:gs>
                        <a:gs pos="67000">
                          <a:srgbClr val="90E1FF">
                            <a:alpha val="0"/>
                          </a:srgbClr>
                        </a:gs>
                        <a:gs pos="42000">
                          <a:srgbClr val="9AE4FF">
                            <a:alpha val="0"/>
                          </a:srgbClr>
                        </a:gs>
                        <a:gs pos="54000">
                          <a:srgbClr val="00AEEF">
                            <a:lumMod val="45000"/>
                            <a:lumOff val="55000"/>
                            <a:alpha val="0"/>
                          </a:srgbClr>
                        </a:gs>
                        <a:gs pos="85000">
                          <a:prstClr val="white">
                            <a:alpha val="0"/>
                          </a:prstClr>
                        </a:gs>
                        <a:gs pos="81000">
                          <a:prstClr val="white"/>
                        </a:gs>
                      </a:gsLst>
                      <a:lin ang="0" scaled="1"/>
                      <a:tileRect/>
                    </a:gradFill>
                  </a:rPr>
                  <a:t>010101011101001010110101010101010101010111010010101110101010101</a:t>
                </a:r>
              </a:p>
              <a:p>
                <a:pPr algn="ctr" defTabSz="501182"/>
                <a:r>
                  <a:rPr lang="en-US" sz="675" b="1" spc="375" dirty="0">
                    <a:gradFill flip="none" rotWithShape="1">
                      <a:gsLst>
                        <a:gs pos="20000">
                          <a:prstClr val="white">
                            <a:alpha val="0"/>
                          </a:prstClr>
                        </a:gs>
                        <a:gs pos="25000">
                          <a:prstClr val="white"/>
                        </a:gs>
                        <a:gs pos="67000">
                          <a:srgbClr val="90E1FF">
                            <a:alpha val="0"/>
                          </a:srgbClr>
                        </a:gs>
                        <a:gs pos="42000">
                          <a:srgbClr val="9AE4FF">
                            <a:alpha val="0"/>
                          </a:srgbClr>
                        </a:gs>
                        <a:gs pos="54000">
                          <a:srgbClr val="00AEEF">
                            <a:lumMod val="45000"/>
                            <a:lumOff val="55000"/>
                            <a:alpha val="0"/>
                          </a:srgbClr>
                        </a:gs>
                        <a:gs pos="85000">
                          <a:prstClr val="white">
                            <a:alpha val="0"/>
                          </a:prstClr>
                        </a:gs>
                        <a:gs pos="81000">
                          <a:prstClr val="white"/>
                        </a:gs>
                      </a:gsLst>
                      <a:lin ang="0" scaled="1"/>
                      <a:tileRect/>
                    </a:gradFill>
                  </a:rPr>
                  <a:t>010101011101001010110101010101010101010111010010101110101010101</a:t>
                </a:r>
              </a:p>
              <a:p>
                <a:pPr algn="ctr" defTabSz="501182"/>
                <a:r>
                  <a:rPr lang="en-US" sz="675" b="1" spc="375" dirty="0">
                    <a:gradFill flip="none" rotWithShape="1">
                      <a:gsLst>
                        <a:gs pos="20000">
                          <a:prstClr val="white">
                            <a:alpha val="0"/>
                          </a:prstClr>
                        </a:gs>
                        <a:gs pos="25000">
                          <a:prstClr val="white"/>
                        </a:gs>
                        <a:gs pos="67000">
                          <a:srgbClr val="90E1FF">
                            <a:alpha val="0"/>
                          </a:srgbClr>
                        </a:gs>
                        <a:gs pos="42000">
                          <a:srgbClr val="9AE4FF">
                            <a:alpha val="0"/>
                          </a:srgbClr>
                        </a:gs>
                        <a:gs pos="54000">
                          <a:srgbClr val="00AEEF">
                            <a:lumMod val="45000"/>
                            <a:lumOff val="55000"/>
                            <a:alpha val="0"/>
                          </a:srgbClr>
                        </a:gs>
                        <a:gs pos="85000">
                          <a:prstClr val="white">
                            <a:alpha val="0"/>
                          </a:prstClr>
                        </a:gs>
                        <a:gs pos="81000">
                          <a:prstClr val="white"/>
                        </a:gs>
                      </a:gsLst>
                      <a:lin ang="0" scaled="1"/>
                      <a:tileRect/>
                    </a:gradFill>
                  </a:rPr>
                  <a:t>010101011101001010110101010101010101010111010010101110101010101</a:t>
                </a:r>
              </a:p>
            </p:txBody>
          </p:sp>
          <p:sp>
            <p:nvSpPr>
              <p:cNvPr id="387" name="Rectangle 386"/>
              <p:cNvSpPr/>
              <p:nvPr/>
            </p:nvSpPr>
            <p:spPr bwMode="auto">
              <a:xfrm>
                <a:off x="6346661" y="1217622"/>
                <a:ext cx="2090661" cy="2007568"/>
              </a:xfrm>
              <a:prstGeom prst="rect">
                <a:avLst/>
              </a:prstGeom>
              <a:blipFill dpi="0" rotWithShape="1">
                <a:blip r:embed="rId3" cstate="screen">
                  <a:alphaModFix amt="58000"/>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368" tIns="45686" rIns="91368" bIns="4568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grpSp>
            <p:nvGrpSpPr>
              <p:cNvPr id="388" name="Group 387"/>
              <p:cNvGrpSpPr/>
              <p:nvPr/>
            </p:nvGrpSpPr>
            <p:grpSpPr>
              <a:xfrm>
                <a:off x="6994221" y="1548986"/>
                <a:ext cx="763894" cy="489797"/>
                <a:chOff x="11406339" y="3843803"/>
                <a:chExt cx="1681040" cy="1031856"/>
              </a:xfrm>
            </p:grpSpPr>
            <p:pic>
              <p:nvPicPr>
                <p:cNvPr id="389" name="Picture 38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06339" y="3843803"/>
                  <a:ext cx="1681040" cy="1031856"/>
                </a:xfrm>
                <a:prstGeom prst="rect">
                  <a:avLst/>
                </a:prstGeom>
                <a:effectLst>
                  <a:outerShdw blurRad="152400" dist="38100" dir="2700000" algn="tl" rotWithShape="0">
                    <a:prstClr val="black">
                      <a:alpha val="40000"/>
                    </a:prstClr>
                  </a:outerShdw>
                </a:effectLst>
              </p:spPr>
            </p:pic>
            <p:cxnSp>
              <p:nvCxnSpPr>
                <p:cNvPr id="390" name="Straight Connector 389"/>
                <p:cNvCxnSpPr/>
                <p:nvPr/>
              </p:nvCxnSpPr>
              <p:spPr bwMode="auto">
                <a:xfrm flipV="1">
                  <a:off x="11513587" y="4539772"/>
                  <a:ext cx="299048" cy="259853"/>
                </a:xfrm>
                <a:prstGeom prst="line">
                  <a:avLst/>
                </a:prstGeom>
                <a:noFill/>
                <a:ln w="9525" cap="flat" cmpd="sng" algn="ctr">
                  <a:solidFill>
                    <a:schemeClr val="tx2"/>
                  </a:solidFill>
                  <a:prstDash val="solid"/>
                  <a:round/>
                  <a:headEnd type="none" w="med" len="med"/>
                  <a:tailEnd type="none" w="med" len="med"/>
                </a:ln>
                <a:effectLst/>
              </p:spPr>
            </p:cxnSp>
            <p:cxnSp>
              <p:nvCxnSpPr>
                <p:cNvPr id="391" name="Straight Connector 390"/>
                <p:cNvCxnSpPr/>
                <p:nvPr/>
              </p:nvCxnSpPr>
              <p:spPr bwMode="auto">
                <a:xfrm>
                  <a:off x="12623800" y="4570347"/>
                  <a:ext cx="198623" cy="294734"/>
                </a:xfrm>
                <a:prstGeom prst="line">
                  <a:avLst/>
                </a:prstGeom>
                <a:noFill/>
                <a:ln w="9525" cap="flat" cmpd="sng" algn="ctr">
                  <a:solidFill>
                    <a:schemeClr val="tx2"/>
                  </a:solidFill>
                  <a:prstDash val="solid"/>
                  <a:round/>
                  <a:headEnd type="none" w="med" len="med"/>
                  <a:tailEnd type="none" w="med" len="med"/>
                </a:ln>
                <a:effectLst/>
              </p:spPr>
            </p:cxnSp>
            <p:cxnSp>
              <p:nvCxnSpPr>
                <p:cNvPr id="392" name="Straight Connector 391"/>
                <p:cNvCxnSpPr/>
                <p:nvPr/>
              </p:nvCxnSpPr>
              <p:spPr bwMode="auto">
                <a:xfrm flipH="1" flipV="1">
                  <a:off x="11812635" y="4536636"/>
                  <a:ext cx="130579" cy="335178"/>
                </a:xfrm>
                <a:prstGeom prst="line">
                  <a:avLst/>
                </a:prstGeom>
                <a:noFill/>
                <a:ln w="9525" cap="flat" cmpd="sng" algn="ctr">
                  <a:solidFill>
                    <a:schemeClr val="tx2"/>
                  </a:solidFill>
                  <a:prstDash val="solid"/>
                  <a:round/>
                  <a:headEnd type="none" w="med" len="med"/>
                  <a:tailEnd type="none" w="med" len="med"/>
                </a:ln>
                <a:effectLst/>
              </p:spPr>
            </p:cxnSp>
            <p:cxnSp>
              <p:nvCxnSpPr>
                <p:cNvPr id="393" name="Straight Connector 392"/>
                <p:cNvCxnSpPr/>
                <p:nvPr/>
              </p:nvCxnSpPr>
              <p:spPr bwMode="auto">
                <a:xfrm flipV="1">
                  <a:off x="11950835" y="4554000"/>
                  <a:ext cx="304416" cy="317814"/>
                </a:xfrm>
                <a:prstGeom prst="line">
                  <a:avLst/>
                </a:prstGeom>
                <a:noFill/>
                <a:ln w="9525" cap="flat" cmpd="sng" algn="ctr">
                  <a:solidFill>
                    <a:schemeClr val="tx2"/>
                  </a:solidFill>
                  <a:prstDash val="solid"/>
                  <a:round/>
                  <a:headEnd type="none" w="med" len="med"/>
                  <a:tailEnd type="none" w="med" len="med"/>
                </a:ln>
                <a:effectLst/>
              </p:spPr>
            </p:cxnSp>
            <p:cxnSp>
              <p:nvCxnSpPr>
                <p:cNvPr id="394" name="Straight Connector 393"/>
                <p:cNvCxnSpPr/>
                <p:nvPr/>
              </p:nvCxnSpPr>
              <p:spPr bwMode="auto">
                <a:xfrm>
                  <a:off x="12255251" y="4554000"/>
                  <a:ext cx="181388" cy="317814"/>
                </a:xfrm>
                <a:prstGeom prst="line">
                  <a:avLst/>
                </a:prstGeom>
                <a:noFill/>
                <a:ln w="9525" cap="flat" cmpd="sng" algn="ctr">
                  <a:solidFill>
                    <a:schemeClr val="tx2"/>
                  </a:solidFill>
                  <a:prstDash val="solid"/>
                  <a:round/>
                  <a:headEnd type="none" w="med" len="med"/>
                  <a:tailEnd type="none" w="med" len="med"/>
                </a:ln>
                <a:effectLst/>
              </p:spPr>
            </p:cxnSp>
            <p:cxnSp>
              <p:nvCxnSpPr>
                <p:cNvPr id="395" name="Straight Connector 394"/>
                <p:cNvCxnSpPr/>
                <p:nvPr/>
              </p:nvCxnSpPr>
              <p:spPr bwMode="auto">
                <a:xfrm flipV="1">
                  <a:off x="12433795" y="4570347"/>
                  <a:ext cx="191777" cy="301467"/>
                </a:xfrm>
                <a:prstGeom prst="line">
                  <a:avLst/>
                </a:prstGeom>
                <a:noFill/>
                <a:ln w="9525" cap="flat" cmpd="sng" algn="ctr">
                  <a:solidFill>
                    <a:schemeClr val="tx2"/>
                  </a:solidFill>
                  <a:prstDash val="solid"/>
                  <a:round/>
                  <a:headEnd type="none" w="med" len="med"/>
                  <a:tailEnd type="none" w="med" len="med"/>
                </a:ln>
                <a:effectLst/>
              </p:spPr>
            </p:cxnSp>
            <p:cxnSp>
              <p:nvCxnSpPr>
                <p:cNvPr id="396" name="Straight Connector 395"/>
                <p:cNvCxnSpPr/>
                <p:nvPr/>
              </p:nvCxnSpPr>
              <p:spPr bwMode="auto">
                <a:xfrm flipH="1" flipV="1">
                  <a:off x="11637149" y="4260972"/>
                  <a:ext cx="183107" cy="278800"/>
                </a:xfrm>
                <a:prstGeom prst="line">
                  <a:avLst/>
                </a:prstGeom>
                <a:noFill/>
                <a:ln w="9525" cap="flat" cmpd="sng" algn="ctr">
                  <a:solidFill>
                    <a:schemeClr val="tx2"/>
                  </a:solidFill>
                  <a:prstDash val="solid"/>
                  <a:round/>
                  <a:headEnd type="none" w="med" len="med"/>
                  <a:tailEnd type="none" w="med" len="med"/>
                </a:ln>
                <a:effectLst/>
              </p:spPr>
            </p:cxnSp>
            <p:cxnSp>
              <p:nvCxnSpPr>
                <p:cNvPr id="397" name="Straight Connector 396"/>
                <p:cNvCxnSpPr/>
                <p:nvPr/>
              </p:nvCxnSpPr>
              <p:spPr bwMode="auto">
                <a:xfrm flipV="1">
                  <a:off x="11819507" y="3850534"/>
                  <a:ext cx="671462" cy="696095"/>
                </a:xfrm>
                <a:prstGeom prst="line">
                  <a:avLst/>
                </a:prstGeom>
                <a:noFill/>
                <a:ln w="9525" cap="flat" cmpd="sng" algn="ctr">
                  <a:solidFill>
                    <a:schemeClr val="tx2"/>
                  </a:solidFill>
                  <a:prstDash val="solid"/>
                  <a:round/>
                  <a:headEnd type="none" w="med" len="med"/>
                  <a:tailEnd type="none" w="med" len="med"/>
                </a:ln>
                <a:effectLst/>
              </p:spPr>
            </p:cxnSp>
            <p:cxnSp>
              <p:nvCxnSpPr>
                <p:cNvPr id="398" name="Straight Connector 397"/>
                <p:cNvCxnSpPr/>
                <p:nvPr/>
              </p:nvCxnSpPr>
              <p:spPr bwMode="auto">
                <a:xfrm flipH="1" flipV="1">
                  <a:off x="11897716" y="3948933"/>
                  <a:ext cx="115878" cy="387787"/>
                </a:xfrm>
                <a:prstGeom prst="line">
                  <a:avLst/>
                </a:prstGeom>
                <a:noFill/>
                <a:ln w="9525" cap="flat" cmpd="sng" algn="ctr">
                  <a:solidFill>
                    <a:schemeClr val="tx2"/>
                  </a:solidFill>
                  <a:prstDash val="solid"/>
                  <a:round/>
                  <a:headEnd type="none" w="med" len="med"/>
                  <a:tailEnd type="none" w="med" len="med"/>
                </a:ln>
                <a:effectLst/>
              </p:spPr>
            </p:cxnSp>
            <p:cxnSp>
              <p:nvCxnSpPr>
                <p:cNvPr id="399" name="Straight Connector 398"/>
                <p:cNvCxnSpPr/>
                <p:nvPr/>
              </p:nvCxnSpPr>
              <p:spPr bwMode="auto">
                <a:xfrm flipV="1">
                  <a:off x="12231844" y="4021936"/>
                  <a:ext cx="524490" cy="104663"/>
                </a:xfrm>
                <a:prstGeom prst="line">
                  <a:avLst/>
                </a:prstGeom>
                <a:noFill/>
                <a:ln w="9525" cap="flat" cmpd="sng" algn="ctr">
                  <a:solidFill>
                    <a:schemeClr val="tx2"/>
                  </a:solidFill>
                  <a:prstDash val="solid"/>
                  <a:round/>
                  <a:headEnd type="none" w="med" len="med"/>
                  <a:tailEnd type="none" w="med" len="med"/>
                </a:ln>
                <a:effectLst/>
              </p:spPr>
            </p:cxnSp>
            <p:cxnSp>
              <p:nvCxnSpPr>
                <p:cNvPr id="400" name="Straight Connector 399"/>
                <p:cNvCxnSpPr/>
                <p:nvPr/>
              </p:nvCxnSpPr>
              <p:spPr bwMode="auto">
                <a:xfrm>
                  <a:off x="12231844" y="4126599"/>
                  <a:ext cx="590579" cy="218273"/>
                </a:xfrm>
                <a:prstGeom prst="line">
                  <a:avLst/>
                </a:prstGeom>
                <a:noFill/>
                <a:ln w="9525" cap="flat" cmpd="sng" algn="ctr">
                  <a:solidFill>
                    <a:schemeClr val="tx2"/>
                  </a:solidFill>
                  <a:prstDash val="solid"/>
                  <a:round/>
                  <a:headEnd type="none" w="med" len="med"/>
                  <a:tailEnd type="none" w="med" len="med"/>
                </a:ln>
                <a:effectLst/>
              </p:spPr>
            </p:cxnSp>
            <p:cxnSp>
              <p:nvCxnSpPr>
                <p:cNvPr id="401" name="Straight Arrow Connector 400"/>
                <p:cNvCxnSpPr/>
                <p:nvPr/>
              </p:nvCxnSpPr>
              <p:spPr bwMode="auto">
                <a:xfrm>
                  <a:off x="12623800" y="4572660"/>
                  <a:ext cx="458523" cy="112251"/>
                </a:xfrm>
                <a:prstGeom prst="straightConnector1">
                  <a:avLst/>
                </a:prstGeom>
                <a:noFill/>
                <a:ln w="9525" cap="flat" cmpd="sng" algn="ctr">
                  <a:solidFill>
                    <a:schemeClr val="tx1"/>
                  </a:solidFill>
                  <a:prstDash val="solid"/>
                  <a:round/>
                  <a:headEnd type="none" w="med" len="med"/>
                  <a:tailEnd type="triangle"/>
                </a:ln>
                <a:effectLst/>
              </p:spPr>
            </p:cxnSp>
            <p:cxnSp>
              <p:nvCxnSpPr>
                <p:cNvPr id="402" name="Straight Connector 401"/>
                <p:cNvCxnSpPr/>
                <p:nvPr/>
              </p:nvCxnSpPr>
              <p:spPr bwMode="auto">
                <a:xfrm>
                  <a:off x="12623800" y="4570347"/>
                  <a:ext cx="463579" cy="50871"/>
                </a:xfrm>
                <a:prstGeom prst="line">
                  <a:avLst/>
                </a:prstGeom>
                <a:noFill/>
                <a:ln w="9525" cap="flat" cmpd="sng" algn="ctr">
                  <a:solidFill>
                    <a:schemeClr val="tx2"/>
                  </a:solidFill>
                  <a:prstDash val="solid"/>
                  <a:round/>
                  <a:headEnd type="none" w="med" len="med"/>
                  <a:tailEnd type="none" w="med" len="med"/>
                </a:ln>
                <a:effectLst/>
              </p:spPr>
            </p:cxnSp>
            <p:cxnSp>
              <p:nvCxnSpPr>
                <p:cNvPr id="403" name="Straight Connector 402"/>
                <p:cNvCxnSpPr/>
                <p:nvPr/>
              </p:nvCxnSpPr>
              <p:spPr bwMode="auto">
                <a:xfrm flipV="1">
                  <a:off x="12637400" y="4349079"/>
                  <a:ext cx="185023" cy="219736"/>
                </a:xfrm>
                <a:prstGeom prst="line">
                  <a:avLst/>
                </a:prstGeom>
                <a:noFill/>
                <a:ln w="9525" cap="flat" cmpd="sng" algn="ctr">
                  <a:solidFill>
                    <a:schemeClr val="tx2"/>
                  </a:solidFill>
                  <a:prstDash val="solid"/>
                  <a:round/>
                  <a:headEnd type="none" w="med" len="med"/>
                  <a:tailEnd type="none" w="med" len="med"/>
                </a:ln>
                <a:effectLst/>
              </p:spPr>
            </p:cxnSp>
            <p:cxnSp>
              <p:nvCxnSpPr>
                <p:cNvPr id="404" name="Straight Connector 403"/>
                <p:cNvCxnSpPr/>
                <p:nvPr/>
              </p:nvCxnSpPr>
              <p:spPr bwMode="auto">
                <a:xfrm flipH="1" flipV="1">
                  <a:off x="12518705" y="4222171"/>
                  <a:ext cx="114082" cy="356229"/>
                </a:xfrm>
                <a:prstGeom prst="line">
                  <a:avLst/>
                </a:prstGeom>
                <a:noFill/>
                <a:ln w="9525" cap="flat" cmpd="sng" algn="ctr">
                  <a:solidFill>
                    <a:schemeClr val="tx2"/>
                  </a:solidFill>
                  <a:prstDash val="solid"/>
                  <a:round/>
                  <a:headEnd type="none" w="med" len="med"/>
                  <a:tailEnd type="none" w="med" len="med"/>
                </a:ln>
                <a:effectLst/>
              </p:spPr>
            </p:cxnSp>
            <p:cxnSp>
              <p:nvCxnSpPr>
                <p:cNvPr id="405" name="Straight Connector 404"/>
                <p:cNvCxnSpPr/>
                <p:nvPr/>
              </p:nvCxnSpPr>
              <p:spPr bwMode="auto">
                <a:xfrm flipH="1">
                  <a:off x="12018651" y="4234762"/>
                  <a:ext cx="504549" cy="85777"/>
                </a:xfrm>
                <a:prstGeom prst="line">
                  <a:avLst/>
                </a:prstGeom>
                <a:noFill/>
                <a:ln w="9525" cap="flat" cmpd="sng" algn="ctr">
                  <a:solidFill>
                    <a:schemeClr val="tx2"/>
                  </a:solidFill>
                  <a:prstDash val="solid"/>
                  <a:round/>
                  <a:headEnd type="none" w="med" len="med"/>
                  <a:tailEnd type="none" w="med" len="med"/>
                </a:ln>
                <a:effectLst/>
              </p:spPr>
            </p:cxnSp>
            <p:cxnSp>
              <p:nvCxnSpPr>
                <p:cNvPr id="406" name="Straight Connector 405"/>
                <p:cNvCxnSpPr/>
                <p:nvPr/>
              </p:nvCxnSpPr>
              <p:spPr bwMode="auto">
                <a:xfrm flipH="1" flipV="1">
                  <a:off x="11637149" y="4260586"/>
                  <a:ext cx="383205" cy="79228"/>
                </a:xfrm>
                <a:prstGeom prst="line">
                  <a:avLst/>
                </a:prstGeom>
                <a:noFill/>
                <a:ln w="9525" cap="flat" cmpd="sng" algn="ctr">
                  <a:solidFill>
                    <a:schemeClr val="tx2"/>
                  </a:solidFill>
                  <a:prstDash val="solid"/>
                  <a:round/>
                  <a:headEnd type="none" w="med" len="med"/>
                  <a:tailEnd type="none" w="med" len="med"/>
                </a:ln>
                <a:effectLst/>
              </p:spPr>
            </p:cxnSp>
            <p:cxnSp>
              <p:nvCxnSpPr>
                <p:cNvPr id="407" name="Straight Connector 406"/>
                <p:cNvCxnSpPr/>
                <p:nvPr/>
              </p:nvCxnSpPr>
              <p:spPr bwMode="auto">
                <a:xfrm flipV="1">
                  <a:off x="12022397" y="3949980"/>
                  <a:ext cx="126447" cy="373695"/>
                </a:xfrm>
                <a:prstGeom prst="line">
                  <a:avLst/>
                </a:prstGeom>
                <a:noFill/>
                <a:ln w="9525" cap="flat" cmpd="sng" algn="ctr">
                  <a:solidFill>
                    <a:schemeClr val="tx2"/>
                  </a:solidFill>
                  <a:prstDash val="solid"/>
                  <a:round/>
                  <a:headEnd type="none" w="med" len="med"/>
                  <a:tailEnd type="none" w="med" len="med"/>
                </a:ln>
                <a:effectLst/>
              </p:spPr>
            </p:cxnSp>
            <p:cxnSp>
              <p:nvCxnSpPr>
                <p:cNvPr id="408" name="Straight Connector 407"/>
                <p:cNvCxnSpPr/>
                <p:nvPr/>
              </p:nvCxnSpPr>
              <p:spPr bwMode="auto">
                <a:xfrm flipH="1" flipV="1">
                  <a:off x="12020354" y="4320539"/>
                  <a:ext cx="226505" cy="237376"/>
                </a:xfrm>
                <a:prstGeom prst="line">
                  <a:avLst/>
                </a:prstGeom>
                <a:noFill/>
                <a:ln w="9525" cap="flat" cmpd="sng" algn="ctr">
                  <a:solidFill>
                    <a:schemeClr val="tx2"/>
                  </a:solidFill>
                  <a:prstDash val="solid"/>
                  <a:round/>
                  <a:headEnd type="none" w="med" len="med"/>
                  <a:tailEnd type="none" w="med" len="med"/>
                </a:ln>
                <a:effectLst/>
              </p:spPr>
            </p:cxnSp>
            <p:cxnSp>
              <p:nvCxnSpPr>
                <p:cNvPr id="409" name="Straight Connector 408"/>
                <p:cNvCxnSpPr/>
                <p:nvPr/>
              </p:nvCxnSpPr>
              <p:spPr bwMode="auto">
                <a:xfrm>
                  <a:off x="12253749" y="4553360"/>
                  <a:ext cx="379038" cy="16987"/>
                </a:xfrm>
                <a:prstGeom prst="line">
                  <a:avLst/>
                </a:prstGeom>
                <a:noFill/>
                <a:ln w="9525" cap="flat" cmpd="sng" algn="ctr">
                  <a:solidFill>
                    <a:schemeClr val="tx2"/>
                  </a:solidFill>
                  <a:prstDash val="solid"/>
                  <a:round/>
                  <a:headEnd type="none" w="med" len="med"/>
                  <a:tailEnd type="none" w="med" len="med"/>
                </a:ln>
                <a:effectLst/>
              </p:spPr>
            </p:cxnSp>
            <p:cxnSp>
              <p:nvCxnSpPr>
                <p:cNvPr id="410" name="Straight Connector 409"/>
                <p:cNvCxnSpPr/>
                <p:nvPr/>
              </p:nvCxnSpPr>
              <p:spPr bwMode="auto">
                <a:xfrm flipV="1">
                  <a:off x="12267079" y="4233230"/>
                  <a:ext cx="251626" cy="320130"/>
                </a:xfrm>
                <a:prstGeom prst="line">
                  <a:avLst/>
                </a:prstGeom>
                <a:noFill/>
                <a:ln w="9525" cap="flat" cmpd="sng" algn="ctr">
                  <a:solidFill>
                    <a:schemeClr val="tx2"/>
                  </a:solidFill>
                  <a:prstDash val="solid"/>
                  <a:round/>
                  <a:headEnd type="none" w="med" len="med"/>
                  <a:tailEnd type="none" w="med" len="med"/>
                </a:ln>
                <a:effectLst/>
              </p:spPr>
            </p:cxnSp>
            <p:cxnSp>
              <p:nvCxnSpPr>
                <p:cNvPr id="411" name="Straight Connector 410"/>
                <p:cNvCxnSpPr/>
                <p:nvPr/>
              </p:nvCxnSpPr>
              <p:spPr bwMode="auto">
                <a:xfrm>
                  <a:off x="11820200" y="4532965"/>
                  <a:ext cx="433324" cy="28711"/>
                </a:xfrm>
                <a:prstGeom prst="line">
                  <a:avLst/>
                </a:prstGeom>
                <a:noFill/>
                <a:ln w="9525" cap="flat" cmpd="sng" algn="ctr">
                  <a:solidFill>
                    <a:schemeClr val="tx2"/>
                  </a:solidFill>
                  <a:prstDash val="solid"/>
                  <a:round/>
                  <a:headEnd type="none" w="med" len="med"/>
                  <a:tailEnd type="none" w="med" len="med"/>
                </a:ln>
                <a:effectLst/>
              </p:spPr>
            </p:cxnSp>
            <p:cxnSp>
              <p:nvCxnSpPr>
                <p:cNvPr id="412" name="Straight Connector 411"/>
                <p:cNvCxnSpPr/>
                <p:nvPr/>
              </p:nvCxnSpPr>
              <p:spPr bwMode="auto">
                <a:xfrm flipH="1">
                  <a:off x="11410377" y="4532163"/>
                  <a:ext cx="409130" cy="0"/>
                </a:xfrm>
                <a:prstGeom prst="line">
                  <a:avLst/>
                </a:prstGeom>
                <a:noFill/>
                <a:ln w="9525" cap="flat" cmpd="sng" algn="ctr">
                  <a:solidFill>
                    <a:schemeClr val="tx2"/>
                  </a:solidFill>
                  <a:prstDash val="solid"/>
                  <a:round/>
                  <a:headEnd type="none" w="med" len="med"/>
                  <a:tailEnd type="none" w="med" len="med"/>
                </a:ln>
                <a:effectLst/>
              </p:spPr>
            </p:cxnSp>
            <p:sp>
              <p:nvSpPr>
                <p:cNvPr id="413" name="Oval 412"/>
                <p:cNvSpPr/>
                <p:nvPr/>
              </p:nvSpPr>
              <p:spPr bwMode="auto">
                <a:xfrm>
                  <a:off x="12216544" y="4096089"/>
                  <a:ext cx="45976" cy="5107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sp>
              <p:nvSpPr>
                <p:cNvPr id="414" name="Oval 413"/>
                <p:cNvSpPr/>
                <p:nvPr/>
              </p:nvSpPr>
              <p:spPr bwMode="auto">
                <a:xfrm>
                  <a:off x="12490554" y="4203630"/>
                  <a:ext cx="45976" cy="5107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sp>
              <p:nvSpPr>
                <p:cNvPr id="415" name="Oval 414"/>
                <p:cNvSpPr/>
                <p:nvPr/>
              </p:nvSpPr>
              <p:spPr bwMode="auto">
                <a:xfrm>
                  <a:off x="12604209" y="4543671"/>
                  <a:ext cx="45976" cy="5107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sp>
              <p:nvSpPr>
                <p:cNvPr id="416" name="Oval 415"/>
                <p:cNvSpPr/>
                <p:nvPr/>
              </p:nvSpPr>
              <p:spPr bwMode="auto">
                <a:xfrm>
                  <a:off x="12218872" y="4512707"/>
                  <a:ext cx="75856" cy="8427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sp>
              <p:nvSpPr>
                <p:cNvPr id="417" name="Oval 416"/>
                <p:cNvSpPr/>
                <p:nvPr/>
              </p:nvSpPr>
              <p:spPr bwMode="auto">
                <a:xfrm>
                  <a:off x="11779116" y="4505674"/>
                  <a:ext cx="60611" cy="6733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sp>
              <p:nvSpPr>
                <p:cNvPr id="418" name="Oval 417"/>
                <p:cNvSpPr/>
                <p:nvPr/>
              </p:nvSpPr>
              <p:spPr bwMode="auto">
                <a:xfrm>
                  <a:off x="11988656" y="4295210"/>
                  <a:ext cx="60611" cy="6733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grpSp>
          <p:pic>
            <p:nvPicPr>
              <p:cNvPr id="419" name="Picture 4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6487" y="2107696"/>
                <a:ext cx="1071009" cy="730549"/>
              </a:xfrm>
              <a:prstGeom prst="rect">
                <a:avLst/>
              </a:prstGeom>
              <a:effectLst>
                <a:outerShdw blurRad="330200" dist="101600" dir="2700000" algn="tl" rotWithShape="0">
                  <a:prstClr val="black">
                    <a:alpha val="40000"/>
                  </a:prstClr>
                </a:outerShdw>
              </a:effectLst>
            </p:spPr>
          </p:pic>
          <p:sp>
            <p:nvSpPr>
              <p:cNvPr id="420" name="Rectangle 419"/>
              <p:cNvSpPr/>
              <p:nvPr/>
            </p:nvSpPr>
            <p:spPr bwMode="auto">
              <a:xfrm>
                <a:off x="3463814" y="1184388"/>
                <a:ext cx="2090661" cy="2007568"/>
              </a:xfrm>
              <a:prstGeom prst="rect">
                <a:avLst/>
              </a:prstGeom>
              <a:blipFill dpi="0" rotWithShape="1">
                <a:blip r:embed="rId3" cstate="screen">
                  <a:alphaModFix amt="58000"/>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368" tIns="45686" rIns="91368" bIns="4568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26943" y="1458660"/>
                <a:ext cx="1679791" cy="1438404"/>
              </a:xfrm>
              <a:prstGeom prst="rect">
                <a:avLst/>
              </a:prstGeom>
            </p:spPr>
          </p:pic>
          <p:sp>
            <p:nvSpPr>
              <p:cNvPr id="455" name="Rectangle 454"/>
              <p:cNvSpPr/>
              <p:nvPr/>
            </p:nvSpPr>
            <p:spPr bwMode="auto">
              <a:xfrm>
                <a:off x="519608" y="1174936"/>
                <a:ext cx="2090661" cy="2007568"/>
              </a:xfrm>
              <a:prstGeom prst="rect">
                <a:avLst/>
              </a:prstGeom>
              <a:blipFill dpi="0" rotWithShape="1">
                <a:blip r:embed="rId3" cstate="screen">
                  <a:alphaModFix amt="58000"/>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368" tIns="45686" rIns="91368" bIns="45686" numCol="1" rtlCol="0" anchor="t" anchorCtr="1" compatLnSpc="1">
                <a:prstTxWarp prst="textNoShape">
                  <a:avLst/>
                </a:prstTxWarp>
                <a:noAutofit/>
              </a:bodyPr>
              <a:lstStyle/>
              <a:p>
                <a:pPr algn="ctr" defTabSz="914355">
                  <a:lnSpc>
                    <a:spcPct val="95000"/>
                  </a:lnSpc>
                  <a:spcBef>
                    <a:spcPct val="30000"/>
                  </a:spcBef>
                  <a:buClr>
                    <a:prstClr val="white"/>
                  </a:buClr>
                </a:pPr>
                <a:endParaRPr lang="en-US" sz="2025" dirty="0">
                  <a:solidFill>
                    <a:srgbClr val="FFFFFF"/>
                  </a:solidFill>
                  <a:effectLst>
                    <a:outerShdw blurRad="38100" dist="38100" dir="2700000" algn="tl">
                      <a:srgbClr val="000000">
                        <a:alpha val="43137"/>
                      </a:srgbClr>
                    </a:outerShdw>
                  </a:effectLst>
                  <a:latin typeface="Arial Narrow" pitchFamily="34" charset="0"/>
                </a:endParaRPr>
              </a:p>
            </p:txBody>
          </p:sp>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400" y="1319742"/>
                <a:ext cx="1788297" cy="1752466"/>
              </a:xfrm>
              <a:prstGeom prst="rect">
                <a:avLst/>
              </a:prstGeom>
            </p:spPr>
          </p:pic>
        </p:grpSp>
      </p:grpSp>
      <p:sp>
        <p:nvSpPr>
          <p:cNvPr id="103" name="Title 1"/>
          <p:cNvSpPr txBox="1">
            <a:spLocks/>
          </p:cNvSpPr>
          <p:nvPr/>
        </p:nvSpPr>
        <p:spPr>
          <a:xfrm>
            <a:off x="444111" y="253856"/>
            <a:ext cx="8228012" cy="462225"/>
          </a:xfrm>
          <a:prstGeom prst="rect">
            <a:avLst/>
          </a:prstGeom>
        </p:spPr>
        <p:txBody>
          <a:bodyPr vert="horz" lIns="0" tIns="0" rIns="0" bIns="0" rtlCol="0" anchor="ctr" anchorCtr="0">
            <a:noAutofit/>
          </a:bodyPr>
          <a:lstStyle>
            <a:lvl1pPr algn="ctr" defTabSz="457200" rtl="0" eaLnBrk="1" latinLnBrk="0" hangingPunct="1">
              <a:spcBef>
                <a:spcPct val="0"/>
              </a:spcBef>
              <a:buNone/>
              <a:defRPr sz="5400" b="1" kern="1200" spc="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ysClr val="window" lastClr="FFFFFF"/>
                </a:solidFill>
                <a:effectLst/>
                <a:uLnTx/>
                <a:uFillTx/>
                <a:latin typeface="Intel Clear Pro" panose="020B0804020202060201" pitchFamily="34" charset="0"/>
                <a:ea typeface="Intel Clear Pro" panose="020B0804020202060201" pitchFamily="34" charset="0"/>
                <a:cs typeface="Intel Clear Pro" panose="020B0804020202060201" pitchFamily="34" charset="0"/>
              </a:rPr>
              <a:t>intel software: </a:t>
            </a:r>
            <a:r>
              <a:rPr kumimoji="0" lang="en-US" sz="4400" b="1" i="0" u="none" strike="noStrike" kern="1200" cap="none" spc="0" normalizeH="0" baseline="0" noProof="0" dirty="0" smtClean="0">
                <a:ln>
                  <a:noFill/>
                </a:ln>
                <a:solidFill>
                  <a:schemeClr val="accent3"/>
                </a:solidFill>
                <a:effectLst/>
                <a:uLnTx/>
                <a:uFillTx/>
                <a:latin typeface="Intel Clear Pro" panose="020B0804020202060201" pitchFamily="34" charset="0"/>
                <a:ea typeface="Intel Clear Pro" panose="020B0804020202060201" pitchFamily="34" charset="0"/>
                <a:cs typeface="Intel Clear Pro" panose="020B0804020202060201" pitchFamily="34" charset="0"/>
              </a:rPr>
              <a:t>extensive Value</a:t>
            </a:r>
            <a:endParaRPr kumimoji="0" lang="en-US" sz="4400" b="1" i="0" u="none" strike="noStrike" kern="1200" cap="none" spc="0" normalizeH="0" baseline="0" noProof="0" dirty="0">
              <a:ln>
                <a:noFill/>
              </a:ln>
              <a:solidFill>
                <a:schemeClr val="accent3"/>
              </a:solidFill>
              <a:effectLst/>
              <a:uLnTx/>
              <a:uFillTx/>
              <a:latin typeface="Intel Clear Pro" panose="020B0804020202060201" pitchFamily="34" charset="0"/>
              <a:ea typeface="Intel Clear Pro" panose="020B0804020202060201" pitchFamily="34" charset="0"/>
              <a:cs typeface="Intel Clear Pro" panose="020B0804020202060201" pitchFamily="34" charset="0"/>
            </a:endParaRPr>
          </a:p>
        </p:txBody>
      </p:sp>
      <p:grpSp>
        <p:nvGrpSpPr>
          <p:cNvPr id="12" name="Group 11"/>
          <p:cNvGrpSpPr/>
          <p:nvPr/>
        </p:nvGrpSpPr>
        <p:grpSpPr>
          <a:xfrm>
            <a:off x="0" y="3138541"/>
            <a:ext cx="9144000" cy="815165"/>
            <a:chOff x="0" y="3256160"/>
            <a:chExt cx="9144000" cy="815165"/>
          </a:xfrm>
          <a:solidFill>
            <a:schemeClr val="accent2">
              <a:lumMod val="50000"/>
              <a:alpha val="48000"/>
            </a:schemeClr>
          </a:solidFill>
        </p:grpSpPr>
        <p:sp>
          <p:nvSpPr>
            <p:cNvPr id="235" name="Rounded Rectangle 234"/>
            <p:cNvSpPr/>
            <p:nvPr/>
          </p:nvSpPr>
          <p:spPr>
            <a:xfrm>
              <a:off x="0" y="3346431"/>
              <a:ext cx="9144000" cy="634620"/>
            </a:xfrm>
            <a:prstGeom prst="roundRect">
              <a:avLst/>
            </a:prstGeom>
            <a:solidFill>
              <a:schemeClr val="accent1">
                <a:alpha val="47000"/>
              </a:schemeClr>
            </a:solidFill>
            <a:ln w="38100" cap="flat" cmpd="sng" algn="ctr">
              <a:noFill/>
              <a:prstDash val="solid"/>
            </a:ln>
            <a:effectLst/>
          </p:spPr>
          <p:txBody>
            <a:bodyPr lIns="91436" tIns="45718" rIns="91436" bIns="45718" rtlCol="0" anchor="ctr"/>
            <a:lstStyle/>
            <a:p>
              <a:pPr algn="ctr" defTabSz="914355">
                <a:defRPr/>
              </a:pPr>
              <a:endParaRPr lang="en-US" sz="1350" kern="0" dirty="0">
                <a:solidFill>
                  <a:schemeClr val="bg1"/>
                </a:solidFill>
                <a:latin typeface="Intel Clear" pitchFamily="34" charset="0"/>
              </a:endParaRPr>
            </a:p>
          </p:txBody>
        </p:sp>
        <p:sp>
          <p:nvSpPr>
            <p:cNvPr id="248" name="TextBox 247"/>
            <p:cNvSpPr txBox="1"/>
            <p:nvPr/>
          </p:nvSpPr>
          <p:spPr>
            <a:xfrm>
              <a:off x="2457473" y="3441650"/>
              <a:ext cx="1240433" cy="215440"/>
            </a:xfrm>
            <a:prstGeom prst="rect">
              <a:avLst/>
            </a:prstGeom>
            <a:noFill/>
            <a:effectLst/>
          </p:spPr>
          <p:txBody>
            <a:bodyPr wrap="square" lIns="91436" tIns="45718" rIns="91436" bIns="45718" rtlCol="0">
              <a:spAutoFit/>
            </a:bodyPr>
            <a:lstStyle/>
            <a:p>
              <a:pPr defTabSz="457178"/>
              <a:r>
                <a:rPr lang="en-US" sz="800" dirty="0" smtClean="0">
                  <a:solidFill>
                    <a:schemeClr val="bg1"/>
                  </a:solidFill>
                  <a:latin typeface="Intel Clear" pitchFamily="34" charset="0"/>
                  <a:cs typeface="Neo Sans Intel"/>
                </a:rPr>
                <a:t>Intel® </a:t>
              </a:r>
              <a:r>
                <a:rPr lang="en-US" sz="800" dirty="0">
                  <a:solidFill>
                    <a:schemeClr val="bg1"/>
                  </a:solidFill>
                  <a:latin typeface="Intel Clear" pitchFamily="34" charset="0"/>
                  <a:cs typeface="Neo Sans Intel"/>
                </a:rPr>
                <a:t>Developer Zone</a:t>
              </a:r>
            </a:p>
          </p:txBody>
        </p:sp>
        <p:grpSp>
          <p:nvGrpSpPr>
            <p:cNvPr id="263" name="Group 262"/>
            <p:cNvGrpSpPr/>
            <p:nvPr/>
          </p:nvGrpSpPr>
          <p:grpSpPr>
            <a:xfrm>
              <a:off x="6384567" y="3392537"/>
              <a:ext cx="1391663" cy="510356"/>
              <a:chOff x="10931926" y="6873919"/>
              <a:chExt cx="2465356" cy="852058"/>
            </a:xfrm>
            <a:grpFill/>
          </p:grpSpPr>
          <p:pic>
            <p:nvPicPr>
              <p:cNvPr id="264" name="Picture 2" descr="http://upload.wikimedia.org/wikipedia/commons/thumb/0/0e/Hadoop_logo.svg/1000px-Hadoop_logo.sv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931926" y="6873919"/>
                <a:ext cx="1521906" cy="3941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5" name="Picture 2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81841" y="7415054"/>
                <a:ext cx="1146147" cy="310923"/>
              </a:xfrm>
              <a:prstGeom prst="rect">
                <a:avLst/>
              </a:prstGeom>
              <a:noFill/>
              <a:ln>
                <a:noFill/>
              </a:ln>
            </p:spPr>
          </p:pic>
          <p:pic>
            <p:nvPicPr>
              <p:cNvPr id="266" name="Picture 4" descr="http://www.openstack.org/assets/openstack-logo/openstack-cloud-software-vertical-larg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401994" y="6907947"/>
                <a:ext cx="995288" cy="746466"/>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67" name="Picture 2" descr="http://upload.wikimedia.org/wikipedia/commons/0/00/Cloudera_logo_v2.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63365" y="3407201"/>
              <a:ext cx="645053" cy="1191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1" name="Rectangle 270"/>
            <p:cNvSpPr/>
            <p:nvPr/>
          </p:nvSpPr>
          <p:spPr bwMode="auto">
            <a:xfrm rot="16200000">
              <a:off x="-102389" y="3482363"/>
              <a:ext cx="815165" cy="362759"/>
            </a:xfrm>
            <a:prstGeom prst="rect">
              <a:avLst/>
            </a:prstGeom>
            <a:gradFill>
              <a:gsLst>
                <a:gs pos="0">
                  <a:schemeClr val="tx2"/>
                </a:gs>
                <a:gs pos="50000">
                  <a:schemeClr val="accent6">
                    <a:lumMod val="50000"/>
                  </a:schemeClr>
                </a:gs>
              </a:gsLst>
              <a:lin ang="18900000" scaled="1"/>
            </a:gradFill>
            <a:ln w="9525" cap="flat" cmpd="sng" algn="ctr">
              <a:noFill/>
              <a:prstDash val="solid"/>
              <a:round/>
              <a:headEnd type="none" w="med" len="med"/>
              <a:tailEnd type="none" w="med" len="med"/>
            </a:ln>
            <a:effectLst/>
          </p:spPr>
          <p:txBody>
            <a:bodyPr vert="horz" wrap="square" lIns="57106" tIns="0" rIns="57106" bIns="0" numCol="1" rtlCol="0" anchor="ctr" anchorCtr="1" compatLnSpc="1">
              <a:prstTxWarp prst="textNoShape">
                <a:avLst/>
              </a:prstTxWarp>
              <a:noAutofit/>
            </a:bodyPr>
            <a:lstStyle/>
            <a:p>
              <a:pPr algn="ctr" defTabSz="501182">
                <a:lnSpc>
                  <a:spcPct val="85000"/>
                </a:lnSpc>
              </a:pPr>
              <a:r>
                <a:rPr lang="en-US" sz="975" dirty="0">
                  <a:solidFill>
                    <a:schemeClr val="bg1"/>
                  </a:solidFill>
                  <a:latin typeface="Intel Clear" panose="020B0604020203020204" pitchFamily="34" charset="0"/>
                </a:rPr>
                <a:t>Ecosystem </a:t>
              </a:r>
            </a:p>
            <a:p>
              <a:pPr algn="ctr" defTabSz="501182">
                <a:lnSpc>
                  <a:spcPct val="85000"/>
                </a:lnSpc>
              </a:pPr>
              <a:r>
                <a:rPr lang="en-US" sz="975" dirty="0">
                  <a:solidFill>
                    <a:schemeClr val="bg1"/>
                  </a:solidFill>
                  <a:latin typeface="Intel Clear" panose="020B0604020203020204" pitchFamily="34" charset="0"/>
                </a:rPr>
                <a:t>Enabling</a:t>
              </a:r>
            </a:p>
          </p:txBody>
        </p:sp>
        <p:pic>
          <p:nvPicPr>
            <p:cNvPr id="93" name="Picture 9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15473" y="3580467"/>
              <a:ext cx="565399" cy="299409"/>
            </a:xfrm>
            <a:prstGeom prst="rect">
              <a:avLst/>
            </a:prstGeom>
            <a:noFill/>
            <a:ln>
              <a:noFill/>
            </a:ln>
          </p:spPr>
        </p:pic>
        <p:grpSp>
          <p:nvGrpSpPr>
            <p:cNvPr id="9" name="Group 8"/>
            <p:cNvGrpSpPr/>
            <p:nvPr/>
          </p:nvGrpSpPr>
          <p:grpSpPr>
            <a:xfrm>
              <a:off x="630032" y="3482077"/>
              <a:ext cx="1206970" cy="371881"/>
              <a:chOff x="1637733" y="3452823"/>
              <a:chExt cx="1206970" cy="371881"/>
            </a:xfrm>
            <a:grpFill/>
          </p:grpSpPr>
          <p:pic>
            <p:nvPicPr>
              <p:cNvPr id="106" name="Picture 10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81717" y="3455491"/>
                <a:ext cx="262986" cy="359926"/>
              </a:xfrm>
              <a:prstGeom prst="rect">
                <a:avLst/>
              </a:prstGeom>
              <a:grpFill/>
            </p:spPr>
          </p:pic>
          <p:pic>
            <p:nvPicPr>
              <p:cNvPr id="107" name="Picture 10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42743" y="3455491"/>
                <a:ext cx="289901" cy="359926"/>
              </a:xfrm>
              <a:prstGeom prst="rect">
                <a:avLst/>
              </a:prstGeom>
              <a:grpFill/>
            </p:spPr>
          </p:pic>
          <p:pic>
            <p:nvPicPr>
              <p:cNvPr id="104" name="Picture 10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11601" y="3452823"/>
                <a:ext cx="282070" cy="363375"/>
              </a:xfrm>
              <a:prstGeom prst="rect">
                <a:avLst/>
              </a:prstGeom>
              <a:grpFill/>
            </p:spPr>
          </p:pic>
          <p:pic>
            <p:nvPicPr>
              <p:cNvPr id="108" name="Picture 10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871738" y="3452823"/>
                <a:ext cx="290791" cy="370347"/>
              </a:xfrm>
              <a:prstGeom prst="rect">
                <a:avLst/>
              </a:prstGeom>
              <a:grpFill/>
            </p:spPr>
          </p:pic>
          <p:pic>
            <p:nvPicPr>
              <p:cNvPr id="105" name="Picture 10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637733" y="3458355"/>
                <a:ext cx="284933" cy="366349"/>
              </a:xfrm>
              <a:prstGeom prst="rect">
                <a:avLst/>
              </a:prstGeom>
              <a:grpFill/>
            </p:spPr>
          </p:pic>
        </p:grpSp>
        <p:pic>
          <p:nvPicPr>
            <p:cNvPr id="111" name="Picture 11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226649" y="3630981"/>
              <a:ext cx="1286896" cy="293031"/>
            </a:xfrm>
            <a:prstGeom prst="rect">
              <a:avLst/>
            </a:prstGeom>
            <a:noFill/>
            <a:ln>
              <a:noFill/>
            </a:ln>
          </p:spPr>
        </p:pic>
        <p:pic>
          <p:nvPicPr>
            <p:cNvPr id="112" name="Picture 11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816342" y="3378995"/>
              <a:ext cx="617558" cy="271171"/>
            </a:xfrm>
            <a:prstGeom prst="rect">
              <a:avLst/>
            </a:prstGeom>
            <a:noFill/>
            <a:ln>
              <a:noFill/>
            </a:ln>
          </p:spPr>
        </p:pic>
        <p:sp>
          <p:nvSpPr>
            <p:cNvPr id="113" name="TextBox 112"/>
            <p:cNvSpPr txBox="1"/>
            <p:nvPr/>
          </p:nvSpPr>
          <p:spPr>
            <a:xfrm>
              <a:off x="1964259" y="3704371"/>
              <a:ext cx="1257553" cy="215444"/>
            </a:xfrm>
            <a:prstGeom prst="rect">
              <a:avLst/>
            </a:prstGeom>
            <a:noFill/>
          </p:spPr>
          <p:txBody>
            <a:bodyPr wrap="square" rtlCol="0">
              <a:spAutoFit/>
            </a:bodyPr>
            <a:lstStyle/>
            <a:p>
              <a:pPr defTabSz="501031" fontAlgn="base">
                <a:spcBef>
                  <a:spcPct val="0"/>
                </a:spcBef>
                <a:spcAft>
                  <a:spcPct val="0"/>
                </a:spcAft>
              </a:pPr>
              <a:r>
                <a:rPr lang="en-US" sz="800"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Intel® Context Sensing</a:t>
              </a:r>
              <a:endParaRPr lang="en-US" sz="8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4" name="TextBox 113"/>
            <p:cNvSpPr txBox="1"/>
            <p:nvPr/>
          </p:nvSpPr>
          <p:spPr>
            <a:xfrm>
              <a:off x="4543013" y="3396071"/>
              <a:ext cx="789567" cy="338554"/>
            </a:xfrm>
            <a:prstGeom prst="rect">
              <a:avLst/>
            </a:prstGeom>
            <a:noFill/>
          </p:spPr>
          <p:txBody>
            <a:bodyPr wrap="square" rtlCol="0">
              <a:spAutoFit/>
            </a:bodyPr>
            <a:lstStyle/>
            <a:p>
              <a:pPr defTabSz="501031" fontAlgn="base">
                <a:spcBef>
                  <a:spcPct val="0"/>
                </a:spcBef>
                <a:spcAft>
                  <a:spcPct val="0"/>
                </a:spcAft>
              </a:pPr>
              <a:r>
                <a:rPr lang="en-US" sz="800"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Platform Security</a:t>
              </a:r>
              <a:endParaRPr lang="en-US" sz="8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pic>
          <p:nvPicPr>
            <p:cNvPr id="120" name="Picture 119"/>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131438" y="3399669"/>
              <a:ext cx="377653" cy="249407"/>
            </a:xfrm>
            <a:prstGeom prst="rect">
              <a:avLst/>
            </a:prstGeom>
            <a:noFill/>
          </p:spPr>
        </p:pic>
        <p:sp>
          <p:nvSpPr>
            <p:cNvPr id="122" name="Rectangle 121"/>
            <p:cNvSpPr/>
            <p:nvPr/>
          </p:nvSpPr>
          <p:spPr>
            <a:xfrm>
              <a:off x="4850350" y="3745911"/>
              <a:ext cx="1503924" cy="196977"/>
            </a:xfrm>
            <a:prstGeom prst="rect">
              <a:avLst/>
            </a:prstGeom>
            <a:noFill/>
          </p:spPr>
          <p:txBody>
            <a:bodyPr wrap="square">
              <a:spAutoFit/>
            </a:bodyPr>
            <a:lstStyle/>
            <a:p>
              <a:pPr>
                <a:lnSpc>
                  <a:spcPct val="85000"/>
                </a:lnSpc>
              </a:pPr>
              <a:r>
                <a:rPr lang="en-US" sz="8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Intel® CoFluent™ Technology</a:t>
              </a:r>
            </a:p>
          </p:txBody>
        </p:sp>
        <p:pic>
          <p:nvPicPr>
            <p:cNvPr id="124" name="Picture 123"/>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967290" y="3386718"/>
              <a:ext cx="306736" cy="298009"/>
            </a:xfrm>
            <a:prstGeom prst="rect">
              <a:avLst/>
            </a:prstGeom>
            <a:noFill/>
            <a:ln>
              <a:noFill/>
            </a:ln>
          </p:spPr>
        </p:pic>
        <p:sp>
          <p:nvSpPr>
            <p:cNvPr id="125" name="Rectangle 124"/>
            <p:cNvSpPr/>
            <p:nvPr/>
          </p:nvSpPr>
          <p:spPr>
            <a:xfrm>
              <a:off x="5163484" y="3387010"/>
              <a:ext cx="854685" cy="301621"/>
            </a:xfrm>
            <a:prstGeom prst="rect">
              <a:avLst/>
            </a:prstGeom>
            <a:noFill/>
          </p:spPr>
          <p:txBody>
            <a:bodyPr wrap="square">
              <a:spAutoFit/>
            </a:bodyPr>
            <a:lstStyle/>
            <a:p>
              <a:pPr algn="ctr">
                <a:lnSpc>
                  <a:spcPct val="85000"/>
                </a:lnSpc>
              </a:pPr>
              <a:r>
                <a:rPr lang="en-US" sz="8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Wind River® Simics</a:t>
              </a:r>
            </a:p>
          </p:txBody>
        </p:sp>
      </p:grpSp>
      <p:grpSp>
        <p:nvGrpSpPr>
          <p:cNvPr id="11" name="Group 10"/>
          <p:cNvGrpSpPr/>
          <p:nvPr/>
        </p:nvGrpSpPr>
        <p:grpSpPr>
          <a:xfrm>
            <a:off x="0" y="3726780"/>
            <a:ext cx="9144000" cy="1009076"/>
            <a:chOff x="0" y="3844399"/>
            <a:chExt cx="9144000" cy="1009076"/>
          </a:xfrm>
          <a:solidFill>
            <a:schemeClr val="accent2">
              <a:lumMod val="50000"/>
              <a:alpha val="48000"/>
            </a:schemeClr>
          </a:solidFill>
        </p:grpSpPr>
        <p:sp>
          <p:nvSpPr>
            <p:cNvPr id="195" name="Rounded Rectangle 194"/>
            <p:cNvSpPr/>
            <p:nvPr/>
          </p:nvSpPr>
          <p:spPr>
            <a:xfrm>
              <a:off x="0" y="4154841"/>
              <a:ext cx="9144000" cy="634620"/>
            </a:xfrm>
            <a:prstGeom prst="roundRect">
              <a:avLst/>
            </a:prstGeom>
            <a:solidFill>
              <a:schemeClr val="accent1">
                <a:alpha val="47000"/>
              </a:schemeClr>
            </a:solidFill>
            <a:ln w="38100" cap="flat" cmpd="sng" algn="ctr">
              <a:noFill/>
              <a:prstDash val="solid"/>
            </a:ln>
            <a:effectLst/>
          </p:spPr>
          <p:txBody>
            <a:bodyPr lIns="91436" tIns="45718" rIns="91436" bIns="45718" rtlCol="0" anchor="ctr"/>
            <a:lstStyle/>
            <a:p>
              <a:pPr algn="ctr" defTabSz="914355"/>
              <a:endParaRPr lang="en-US" sz="1350" kern="0" dirty="0">
                <a:solidFill>
                  <a:schemeClr val="bg1"/>
                </a:solidFill>
                <a:latin typeface="Intel Clear" pitchFamily="34" charset="0"/>
              </a:endParaRPr>
            </a:p>
          </p:txBody>
        </p:sp>
        <p:sp>
          <p:nvSpPr>
            <p:cNvPr id="272" name="Rectangle 271"/>
            <p:cNvSpPr/>
            <p:nvPr/>
          </p:nvSpPr>
          <p:spPr bwMode="auto">
            <a:xfrm rot="16200000">
              <a:off x="-73783" y="4302394"/>
              <a:ext cx="739402" cy="362759"/>
            </a:xfrm>
            <a:prstGeom prst="rect">
              <a:avLst/>
            </a:prstGeom>
            <a:gradFill>
              <a:gsLst>
                <a:gs pos="0">
                  <a:schemeClr val="tx2"/>
                </a:gs>
                <a:gs pos="50000">
                  <a:schemeClr val="accent6">
                    <a:lumMod val="50000"/>
                  </a:schemeClr>
                </a:gs>
              </a:gsLst>
              <a:lin ang="18900000" scaled="1"/>
            </a:gradFill>
            <a:ln w="9525" cap="flat" cmpd="sng" algn="ctr">
              <a:noFill/>
              <a:prstDash val="solid"/>
              <a:round/>
              <a:headEnd type="none" w="med" len="med"/>
              <a:tailEnd type="none" w="med" len="med"/>
            </a:ln>
            <a:effectLst/>
          </p:spPr>
          <p:txBody>
            <a:bodyPr vert="horz" wrap="square" lIns="57106" tIns="0" rIns="57106" bIns="0" numCol="1" rtlCol="0" anchor="ctr" anchorCtr="1" compatLnSpc="1">
              <a:prstTxWarp prst="textNoShape">
                <a:avLst/>
              </a:prstTxWarp>
              <a:noAutofit/>
            </a:bodyPr>
            <a:lstStyle/>
            <a:p>
              <a:pPr algn="ctr" defTabSz="501182">
                <a:lnSpc>
                  <a:spcPct val="85000"/>
                </a:lnSpc>
              </a:pPr>
              <a:r>
                <a:rPr lang="en-US" sz="975" dirty="0">
                  <a:solidFill>
                    <a:schemeClr val="bg1"/>
                  </a:solidFill>
                  <a:latin typeface="Intel Clear" panose="020B0604020203020204" pitchFamily="34" charset="0"/>
                </a:rPr>
                <a:t>OS </a:t>
              </a:r>
            </a:p>
            <a:p>
              <a:pPr algn="ctr" defTabSz="501182">
                <a:lnSpc>
                  <a:spcPct val="85000"/>
                </a:lnSpc>
              </a:pPr>
              <a:r>
                <a:rPr lang="en-US" sz="975" dirty="0">
                  <a:solidFill>
                    <a:schemeClr val="bg1"/>
                  </a:solidFill>
                  <a:latin typeface="Intel Clear" panose="020B0604020203020204" pitchFamily="34" charset="0"/>
                </a:rPr>
                <a:t>Enabling</a:t>
              </a:r>
            </a:p>
          </p:txBody>
        </p:sp>
        <p:pic>
          <p:nvPicPr>
            <p:cNvPr id="92" name="Picture 4" descr="http://www.neadwerx.com/home/logos/logo-linux.png"/>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t="13472"/>
            <a:stretch/>
          </p:blipFill>
          <p:spPr bwMode="auto">
            <a:xfrm>
              <a:off x="6272959" y="4143926"/>
              <a:ext cx="891619" cy="564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5" name="Picture 94"/>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738721" y="4142841"/>
              <a:ext cx="722483" cy="307757"/>
            </a:xfrm>
            <a:prstGeom prst="rect">
              <a:avLst/>
            </a:prstGeom>
            <a:noFill/>
            <a:ln>
              <a:noFill/>
            </a:ln>
          </p:spPr>
        </p:pic>
        <p:pic>
          <p:nvPicPr>
            <p:cNvPr id="96" name="Picture 95"/>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5200218" y="4329857"/>
              <a:ext cx="457692" cy="404727"/>
            </a:xfrm>
            <a:prstGeom prst="rect">
              <a:avLst/>
            </a:prstGeom>
            <a:noFill/>
            <a:ln>
              <a:noFill/>
            </a:ln>
          </p:spPr>
        </p:pic>
        <p:sp>
          <p:nvSpPr>
            <p:cNvPr id="97" name="TextBox 96"/>
            <p:cNvSpPr txBox="1"/>
            <p:nvPr/>
          </p:nvSpPr>
          <p:spPr>
            <a:xfrm>
              <a:off x="5743430" y="4121743"/>
              <a:ext cx="753393" cy="338554"/>
            </a:xfrm>
            <a:prstGeom prst="rect">
              <a:avLst/>
            </a:prstGeom>
            <a:noFill/>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Intel Clear" panose="020B0604020203020204" pitchFamily="34" charset="0"/>
                  <a:ea typeface="Intel Clear" panose="020B0604020203020204" pitchFamily="34" charset="0"/>
                  <a:cs typeface="Intel Clear" panose="020B0604020203020204" pitchFamily="34" charset="0"/>
                </a:rPr>
                <a:t>Brillo</a:t>
              </a:r>
              <a:endParaRPr kumimoji="0" lang="en-US" sz="1600" b="1" i="0" u="none" strike="noStrike" kern="0" cap="none" spc="0" normalizeH="0" baseline="0" noProof="0" dirty="0">
                <a:ln>
                  <a:noFill/>
                </a:ln>
                <a:solidFill>
                  <a:schemeClr val="bg1"/>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pic>
          <p:nvPicPr>
            <p:cNvPr id="98" name="Picture 6" descr="https://s3.amazonaws.com/media-p.slid.es/logos/32/redhat-logo.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8060199" y="3844399"/>
              <a:ext cx="973989" cy="9739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7864685" y="4516277"/>
              <a:ext cx="1195560" cy="246221"/>
            </a:xfrm>
            <a:prstGeom prst="rect">
              <a:avLst/>
            </a:prstGeom>
            <a:noFill/>
          </p:spPr>
          <p:txBody>
            <a:bodyPr wrap="square" rtlCol="0">
              <a:spAutoFit/>
            </a:bodyPr>
            <a:lstStyle/>
            <a:p>
              <a:r>
                <a:rPr lang="en-US" sz="1000"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…among others…</a:t>
              </a:r>
              <a:endParaRPr lang="en-US" sz="10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pic>
          <p:nvPicPr>
            <p:cNvPr id="109" name="Picture 108"/>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5801916" y="4446616"/>
              <a:ext cx="583013" cy="221068"/>
            </a:xfrm>
            <a:prstGeom prst="rect">
              <a:avLst/>
            </a:prstGeom>
            <a:noFill/>
            <a:ln>
              <a:noFill/>
            </a:ln>
          </p:spPr>
        </p:pic>
        <p:pic>
          <p:nvPicPr>
            <p:cNvPr id="115" name="Picture 11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821473" y="4165087"/>
              <a:ext cx="426122" cy="526889"/>
            </a:xfrm>
            <a:prstGeom prst="rect">
              <a:avLst/>
            </a:prstGeom>
            <a:noFill/>
            <a:ln>
              <a:noFill/>
            </a:ln>
          </p:spPr>
        </p:pic>
        <p:pic>
          <p:nvPicPr>
            <p:cNvPr id="116" name="Picture 115"/>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194237" y="4175545"/>
              <a:ext cx="559039" cy="559039"/>
            </a:xfrm>
            <a:prstGeom prst="rect">
              <a:avLst/>
            </a:prstGeom>
            <a:noFill/>
            <a:ln>
              <a:noFill/>
            </a:ln>
          </p:spPr>
        </p:pic>
        <p:pic>
          <p:nvPicPr>
            <p:cNvPr id="117" name="Picture 116"/>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75070" y="4203087"/>
              <a:ext cx="438242" cy="521269"/>
            </a:xfrm>
            <a:prstGeom prst="rect">
              <a:avLst/>
            </a:prstGeom>
            <a:noFill/>
            <a:ln>
              <a:noFill/>
            </a:ln>
          </p:spPr>
        </p:pic>
        <p:pic>
          <p:nvPicPr>
            <p:cNvPr id="118" name="Picture 117"/>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378341" y="4211329"/>
              <a:ext cx="444631" cy="487469"/>
            </a:xfrm>
            <a:prstGeom prst="rect">
              <a:avLst/>
            </a:prstGeom>
            <a:noFill/>
            <a:ln>
              <a:noFill/>
            </a:ln>
          </p:spPr>
        </p:pic>
        <p:pic>
          <p:nvPicPr>
            <p:cNvPr id="119" name="Picture 118"/>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091677" y="4269273"/>
              <a:ext cx="861866" cy="429000"/>
            </a:xfrm>
            <a:prstGeom prst="rect">
              <a:avLst/>
            </a:prstGeom>
            <a:noFill/>
            <a:ln>
              <a:noFill/>
            </a:ln>
          </p:spPr>
        </p:pic>
        <p:pic>
          <p:nvPicPr>
            <p:cNvPr id="126" name="Picture 12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373592" y="4131098"/>
              <a:ext cx="641514" cy="641514"/>
            </a:xfrm>
            <a:prstGeom prst="rect">
              <a:avLst/>
            </a:prstGeom>
            <a:noFill/>
            <a:ln>
              <a:noFill/>
            </a:ln>
          </p:spPr>
        </p:pic>
        <p:pic>
          <p:nvPicPr>
            <p:cNvPr id="127" name="Picture 126"/>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7005282" y="4177382"/>
              <a:ext cx="425459" cy="502042"/>
            </a:xfrm>
            <a:prstGeom prst="rect">
              <a:avLst/>
            </a:prstGeom>
            <a:noFill/>
            <a:ln>
              <a:noFill/>
            </a:ln>
          </p:spPr>
        </p:pic>
        <p:pic>
          <p:nvPicPr>
            <p:cNvPr id="128" name="Picture 127"/>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883063" y="4224867"/>
              <a:ext cx="559785" cy="451461"/>
            </a:xfrm>
            <a:prstGeom prst="rect">
              <a:avLst/>
            </a:prstGeom>
            <a:noFill/>
            <a:ln>
              <a:noFill/>
            </a:ln>
          </p:spPr>
        </p:pic>
        <p:pic>
          <p:nvPicPr>
            <p:cNvPr id="129" name="Picture 128"/>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511142" y="4572287"/>
              <a:ext cx="606510" cy="131340"/>
            </a:xfrm>
            <a:prstGeom prst="rect">
              <a:avLst/>
            </a:prstGeom>
            <a:noFill/>
            <a:ln>
              <a:noFill/>
            </a:ln>
          </p:spPr>
        </p:pic>
        <p:pic>
          <p:nvPicPr>
            <p:cNvPr id="135" name="Picture 134"/>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3443325" y="4218248"/>
              <a:ext cx="613439" cy="232784"/>
            </a:xfrm>
            <a:prstGeom prst="rect">
              <a:avLst/>
            </a:prstGeom>
            <a:noFill/>
            <a:ln>
              <a:noFill/>
            </a:ln>
          </p:spPr>
        </p:pic>
      </p:grpSp>
      <p:sp>
        <p:nvSpPr>
          <p:cNvPr id="101" name="Slide Number Placeholder 5"/>
          <p:cNvSpPr>
            <a:spLocks noGrp="1"/>
          </p:cNvSpPr>
          <p:nvPr>
            <p:ph type="sldNum" sz="quarter" idx="12"/>
          </p:nvPr>
        </p:nvSpPr>
        <p:spPr>
          <a:xfrm>
            <a:off x="8604250" y="4810671"/>
            <a:ext cx="342265" cy="273844"/>
          </a:xfrm>
        </p:spPr>
        <p:txBody>
          <a:bodyPr vert="horz" lIns="0" tIns="0" rIns="0" bIns="0" rtlCol="0" anchor="ctr"/>
          <a:lstStyle/>
          <a:p>
            <a:fld id="{5B18B4E3-62C5-4E53-9CCC-C44E1CC35791}" type="slidenum">
              <a:rPr lang="en-US">
                <a:solidFill>
                  <a:srgbClr val="FFFFFF"/>
                </a:solidFill>
                <a:latin typeface="Intel Clear Light" panose="020B0404020203020204" pitchFamily="34" charset="0"/>
                <a:cs typeface="Neo Sans Intel Light"/>
              </a:rPr>
              <a:pPr/>
              <a:t>4</a:t>
            </a:fld>
            <a:endParaRPr lang="en-US" dirty="0">
              <a:solidFill>
                <a:srgbClr val="FFFFFF"/>
              </a:solidFill>
              <a:latin typeface="Intel Clear Light" panose="020B0404020203020204" pitchFamily="34" charset="0"/>
              <a:cs typeface="Neo Sans Intel Light"/>
            </a:endParaRPr>
          </a:p>
        </p:txBody>
      </p:sp>
    </p:spTree>
    <p:extLst>
      <p:ext uri="{BB962C8B-B14F-4D97-AF65-F5344CB8AC3E}">
        <p14:creationId xmlns:p14="http://schemas.microsoft.com/office/powerpoint/2010/main" val="145467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2104"/>
            <a:ext cx="8229600" cy="868680"/>
          </a:xfrm>
        </p:spPr>
        <p:txBody>
          <a:bodyPr lIns="91324" tIns="45663" rIns="91324" bIns="45663">
            <a:noAutofit/>
          </a:bodyPr>
          <a:lstStyle/>
          <a:p>
            <a:pPr algn="ctr" defTabSz="914400">
              <a:lnSpc>
                <a:spcPct val="70000"/>
              </a:lnSpc>
            </a:pPr>
            <a:r>
              <a:rPr lang="en-US" dirty="0">
                <a:latin typeface="Intel Clear Pro" panose="020B0804020202060201" pitchFamily="34" charset="0"/>
                <a:ea typeface="Intel Clear Pro" panose="020B0804020202060201" pitchFamily="34" charset="0"/>
                <a:cs typeface="Intel Clear Pro" panose="020B0804020202060201" pitchFamily="34" charset="0"/>
              </a:rPr>
              <a:t>Corporate Responsibility at Intel</a:t>
            </a:r>
          </a:p>
        </p:txBody>
      </p:sp>
      <p:sp>
        <p:nvSpPr>
          <p:cNvPr id="3" name="Slide Number Placeholder 2"/>
          <p:cNvSpPr>
            <a:spLocks noGrp="1"/>
          </p:cNvSpPr>
          <p:nvPr>
            <p:ph type="sldNum" sz="quarter" idx="12"/>
          </p:nvPr>
        </p:nvSpPr>
        <p:spPr>
          <a:xfrm>
            <a:off x="8575675" y="4810671"/>
            <a:ext cx="342265" cy="273844"/>
          </a:xfrm>
        </p:spPr>
        <p:txBody>
          <a:bodyPr vert="horz" lIns="0" tIns="0" rIns="0" bIns="0" rtlCol="0" anchor="ctr"/>
          <a:lstStyle/>
          <a:p>
            <a:fld id="{EE2556C5-CE8C-6547-B838-EA80C61A4AF7}" type="slidenum">
              <a:rPr lang="en-US">
                <a:solidFill>
                  <a:srgbClr val="FFFFFF"/>
                </a:solidFill>
                <a:latin typeface="Intel Clear Light" panose="020B0404020203020204" pitchFamily="34" charset="0"/>
                <a:cs typeface="Neo Sans Intel Light"/>
              </a:rPr>
              <a:pPr/>
              <a:t>5</a:t>
            </a:fld>
            <a:endParaRPr lang="en-US" dirty="0">
              <a:solidFill>
                <a:srgbClr val="FFFFFF"/>
              </a:solidFill>
              <a:latin typeface="Intel Clear Light" panose="020B0404020203020204" pitchFamily="34" charset="0"/>
              <a:cs typeface="Neo Sans Intel Light"/>
            </a:endParaRPr>
          </a:p>
        </p:txBody>
      </p:sp>
      <p:sp>
        <p:nvSpPr>
          <p:cNvPr id="4" name="TextBox 3"/>
          <p:cNvSpPr txBox="1"/>
          <p:nvPr/>
        </p:nvSpPr>
        <p:spPr>
          <a:xfrm>
            <a:off x="1160523" y="4815479"/>
            <a:ext cx="2674528" cy="276999"/>
          </a:xfrm>
          <a:prstGeom prst="rect">
            <a:avLst/>
          </a:prstGeom>
          <a:noFill/>
        </p:spPr>
        <p:txBody>
          <a:bodyPr wrap="square" rtlCol="0">
            <a:spAutoFit/>
          </a:bodyPr>
          <a:lstStyle/>
          <a:p>
            <a:pPr algn="ctr"/>
            <a:r>
              <a:rPr lang="en-US" sz="1200" dirty="0" smtClean="0">
                <a:solidFill>
                  <a:schemeClr val="bg1"/>
                </a:solidFill>
                <a:latin typeface="Intel Clear" panose="020B0604020203020204" pitchFamily="34" charset="0"/>
                <a:cs typeface="Neo Sans Intel"/>
                <a:hlinkClick r:id="rId3"/>
              </a:rPr>
              <a:t>www.intel.com/responsibility</a:t>
            </a:r>
            <a:r>
              <a:rPr lang="en-US" sz="1000" dirty="0" smtClean="0">
                <a:solidFill>
                  <a:schemeClr val="bg1"/>
                </a:solidFill>
                <a:latin typeface="Intel Clear" panose="020B0604020203020204" pitchFamily="34" charset="0"/>
                <a:cs typeface="Neo Sans Intel"/>
              </a:rPr>
              <a:t> </a:t>
            </a:r>
          </a:p>
        </p:txBody>
      </p:sp>
      <p:grpSp>
        <p:nvGrpSpPr>
          <p:cNvPr id="20" name="Group 19"/>
          <p:cNvGrpSpPr/>
          <p:nvPr/>
        </p:nvGrpSpPr>
        <p:grpSpPr>
          <a:xfrm>
            <a:off x="929834" y="955006"/>
            <a:ext cx="3137877" cy="1898272"/>
            <a:chOff x="454955" y="1120029"/>
            <a:chExt cx="3137877" cy="189827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611" y="1120029"/>
              <a:ext cx="3137221" cy="1534378"/>
            </a:xfrm>
            <a:prstGeom prst="rect">
              <a:avLst/>
            </a:prstGeom>
          </p:spPr>
        </p:pic>
        <p:sp>
          <p:nvSpPr>
            <p:cNvPr id="13" name="Freeform 12"/>
            <p:cNvSpPr/>
            <p:nvPr/>
          </p:nvSpPr>
          <p:spPr>
            <a:xfrm>
              <a:off x="454955" y="2626085"/>
              <a:ext cx="3137221" cy="392216"/>
            </a:xfrm>
            <a:custGeom>
              <a:avLst/>
              <a:gdLst>
                <a:gd name="connsiteX0" fmla="*/ 0 w 1932494"/>
                <a:gd name="connsiteY0" fmla="*/ 0 h 716955"/>
                <a:gd name="connsiteX1" fmla="*/ 1932494 w 1932494"/>
                <a:gd name="connsiteY1" fmla="*/ 0 h 716955"/>
                <a:gd name="connsiteX2" fmla="*/ 1932494 w 1932494"/>
                <a:gd name="connsiteY2" fmla="*/ 716955 h 716955"/>
                <a:gd name="connsiteX3" fmla="*/ 0 w 1932494"/>
                <a:gd name="connsiteY3" fmla="*/ 716955 h 716955"/>
                <a:gd name="connsiteX4" fmla="*/ 0 w 1932494"/>
                <a:gd name="connsiteY4" fmla="*/ 0 h 71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4" h="716955">
                  <a:moveTo>
                    <a:pt x="0" y="0"/>
                  </a:moveTo>
                  <a:lnTo>
                    <a:pt x="1932494" y="0"/>
                  </a:lnTo>
                  <a:lnTo>
                    <a:pt x="1932494" y="716955"/>
                  </a:lnTo>
                  <a:lnTo>
                    <a:pt x="0" y="716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algn="ctr" defTabSz="800100">
                <a:lnSpc>
                  <a:spcPct val="90000"/>
                </a:lnSpc>
                <a:spcBef>
                  <a:spcPct val="0"/>
                </a:spcBef>
                <a:spcAft>
                  <a:spcPct val="35000"/>
                </a:spcAft>
              </a:pPr>
              <a:r>
                <a:rPr lang="en-US" sz="1600" b="1" dirty="0" smtClean="0">
                  <a:solidFill>
                    <a:schemeClr val="bg1"/>
                  </a:solidFill>
                </a:rPr>
                <a:t>Environmental Sustainability</a:t>
              </a:r>
              <a:endParaRPr lang="en-US" sz="1600" b="1" dirty="0">
                <a:solidFill>
                  <a:schemeClr val="bg1"/>
                </a:solidFill>
              </a:endParaRPr>
            </a:p>
          </p:txBody>
        </p:sp>
      </p:grpSp>
      <p:grpSp>
        <p:nvGrpSpPr>
          <p:cNvPr id="9" name="Group 8"/>
          <p:cNvGrpSpPr/>
          <p:nvPr/>
        </p:nvGrpSpPr>
        <p:grpSpPr>
          <a:xfrm>
            <a:off x="929177" y="2908473"/>
            <a:ext cx="3137221" cy="1791466"/>
            <a:chOff x="1838317" y="2628475"/>
            <a:chExt cx="3137221" cy="1791466"/>
          </a:xfrm>
        </p:grpSpPr>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38317" y="2628475"/>
              <a:ext cx="3137221" cy="1473878"/>
            </a:xfrm>
            <a:prstGeom prst="rect">
              <a:avLst/>
            </a:prstGeom>
          </p:spPr>
        </p:pic>
        <p:sp>
          <p:nvSpPr>
            <p:cNvPr id="15" name="Freeform 14"/>
            <p:cNvSpPr/>
            <p:nvPr/>
          </p:nvSpPr>
          <p:spPr>
            <a:xfrm>
              <a:off x="1838317" y="4034868"/>
              <a:ext cx="3137220" cy="385073"/>
            </a:xfrm>
            <a:custGeom>
              <a:avLst/>
              <a:gdLst>
                <a:gd name="connsiteX0" fmla="*/ 0 w 1932494"/>
                <a:gd name="connsiteY0" fmla="*/ 0 h 716955"/>
                <a:gd name="connsiteX1" fmla="*/ 1932494 w 1932494"/>
                <a:gd name="connsiteY1" fmla="*/ 0 h 716955"/>
                <a:gd name="connsiteX2" fmla="*/ 1932494 w 1932494"/>
                <a:gd name="connsiteY2" fmla="*/ 716955 h 716955"/>
                <a:gd name="connsiteX3" fmla="*/ 0 w 1932494"/>
                <a:gd name="connsiteY3" fmla="*/ 716955 h 716955"/>
                <a:gd name="connsiteX4" fmla="*/ 0 w 1932494"/>
                <a:gd name="connsiteY4" fmla="*/ 0 h 71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4" h="716955">
                  <a:moveTo>
                    <a:pt x="0" y="0"/>
                  </a:moveTo>
                  <a:lnTo>
                    <a:pt x="1932494" y="0"/>
                  </a:lnTo>
                  <a:lnTo>
                    <a:pt x="1932494" y="716955"/>
                  </a:lnTo>
                  <a:lnTo>
                    <a:pt x="0" y="716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algn="ctr" defTabSz="800100">
                <a:lnSpc>
                  <a:spcPct val="90000"/>
                </a:lnSpc>
                <a:spcBef>
                  <a:spcPct val="0"/>
                </a:spcBef>
                <a:spcAft>
                  <a:spcPct val="35000"/>
                </a:spcAft>
              </a:pPr>
              <a:r>
                <a:rPr lang="en-US" sz="1600" b="1" dirty="0" smtClean="0">
                  <a:solidFill>
                    <a:schemeClr val="bg1"/>
                  </a:solidFill>
                </a:rPr>
                <a:t>Diversity &amp; Inclusion</a:t>
              </a:r>
              <a:endParaRPr lang="en-US" sz="1600" b="1" dirty="0">
                <a:solidFill>
                  <a:schemeClr val="bg1"/>
                </a:solidFill>
              </a:endParaRPr>
            </a:p>
          </p:txBody>
        </p:sp>
      </p:grpSp>
      <p:grpSp>
        <p:nvGrpSpPr>
          <p:cNvPr id="11" name="Group 10"/>
          <p:cNvGrpSpPr/>
          <p:nvPr/>
        </p:nvGrpSpPr>
        <p:grpSpPr>
          <a:xfrm>
            <a:off x="4725969" y="2884542"/>
            <a:ext cx="3677253" cy="1827975"/>
            <a:chOff x="3271304" y="1078731"/>
            <a:chExt cx="3677253" cy="1827975"/>
          </a:xfrm>
        </p:grpSpPr>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55451" y="1078731"/>
              <a:ext cx="3108960" cy="1513851"/>
            </a:xfrm>
            <a:prstGeom prst="rect">
              <a:avLst/>
            </a:prstGeom>
          </p:spPr>
        </p:pic>
        <p:sp>
          <p:nvSpPr>
            <p:cNvPr id="17" name="Freeform 16"/>
            <p:cNvSpPr/>
            <p:nvPr/>
          </p:nvSpPr>
          <p:spPr>
            <a:xfrm>
              <a:off x="3271304" y="2513363"/>
              <a:ext cx="3677253" cy="393343"/>
            </a:xfrm>
            <a:custGeom>
              <a:avLst/>
              <a:gdLst>
                <a:gd name="connsiteX0" fmla="*/ 0 w 1932494"/>
                <a:gd name="connsiteY0" fmla="*/ 0 h 716955"/>
                <a:gd name="connsiteX1" fmla="*/ 1932494 w 1932494"/>
                <a:gd name="connsiteY1" fmla="*/ 0 h 716955"/>
                <a:gd name="connsiteX2" fmla="*/ 1932494 w 1932494"/>
                <a:gd name="connsiteY2" fmla="*/ 716955 h 716955"/>
                <a:gd name="connsiteX3" fmla="*/ 0 w 1932494"/>
                <a:gd name="connsiteY3" fmla="*/ 716955 h 716955"/>
                <a:gd name="connsiteX4" fmla="*/ 0 w 1932494"/>
                <a:gd name="connsiteY4" fmla="*/ 0 h 71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4" h="716955">
                  <a:moveTo>
                    <a:pt x="0" y="0"/>
                  </a:moveTo>
                  <a:lnTo>
                    <a:pt x="1932494" y="0"/>
                  </a:lnTo>
                  <a:lnTo>
                    <a:pt x="1932494" y="716955"/>
                  </a:lnTo>
                  <a:lnTo>
                    <a:pt x="0" y="716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algn="ctr" defTabSz="800100">
                <a:lnSpc>
                  <a:spcPct val="90000"/>
                </a:lnSpc>
                <a:spcBef>
                  <a:spcPct val="0"/>
                </a:spcBef>
                <a:spcAft>
                  <a:spcPct val="35000"/>
                </a:spcAft>
              </a:pPr>
              <a:r>
                <a:rPr lang="en-US" sz="1600" b="1" dirty="0" smtClean="0">
                  <a:solidFill>
                    <a:schemeClr val="bg1"/>
                  </a:solidFill>
                </a:rPr>
                <a:t>Social Impact</a:t>
              </a:r>
              <a:endParaRPr lang="en-US" sz="1600" b="1" dirty="0">
                <a:solidFill>
                  <a:schemeClr val="bg1"/>
                </a:solidFill>
              </a:endParaRPr>
            </a:p>
          </p:txBody>
        </p:sp>
      </p:grpSp>
      <p:grpSp>
        <p:nvGrpSpPr>
          <p:cNvPr id="10" name="Group 9"/>
          <p:cNvGrpSpPr/>
          <p:nvPr/>
        </p:nvGrpSpPr>
        <p:grpSpPr>
          <a:xfrm>
            <a:off x="4706878" y="955006"/>
            <a:ext cx="3696344" cy="1941465"/>
            <a:chOff x="6934147" y="3217155"/>
            <a:chExt cx="3696344" cy="1941465"/>
          </a:xfrm>
        </p:grpSpPr>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70986" y="3217155"/>
              <a:ext cx="3175359" cy="1534378"/>
            </a:xfrm>
            <a:prstGeom prst="rect">
              <a:avLst/>
            </a:prstGeom>
          </p:spPr>
        </p:pic>
        <p:sp>
          <p:nvSpPr>
            <p:cNvPr id="19" name="Freeform 18"/>
            <p:cNvSpPr/>
            <p:nvPr/>
          </p:nvSpPr>
          <p:spPr>
            <a:xfrm>
              <a:off x="6934147" y="4719448"/>
              <a:ext cx="3696344" cy="439172"/>
            </a:xfrm>
            <a:custGeom>
              <a:avLst/>
              <a:gdLst>
                <a:gd name="connsiteX0" fmla="*/ 0 w 1932494"/>
                <a:gd name="connsiteY0" fmla="*/ 0 h 716955"/>
                <a:gd name="connsiteX1" fmla="*/ 1932494 w 1932494"/>
                <a:gd name="connsiteY1" fmla="*/ 0 h 716955"/>
                <a:gd name="connsiteX2" fmla="*/ 1932494 w 1932494"/>
                <a:gd name="connsiteY2" fmla="*/ 716955 h 716955"/>
                <a:gd name="connsiteX3" fmla="*/ 0 w 1932494"/>
                <a:gd name="connsiteY3" fmla="*/ 716955 h 716955"/>
                <a:gd name="connsiteX4" fmla="*/ 0 w 1932494"/>
                <a:gd name="connsiteY4" fmla="*/ 0 h 71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4" h="716955">
                  <a:moveTo>
                    <a:pt x="0" y="0"/>
                  </a:moveTo>
                  <a:lnTo>
                    <a:pt x="1932494" y="0"/>
                  </a:lnTo>
                  <a:lnTo>
                    <a:pt x="1932494" y="716955"/>
                  </a:lnTo>
                  <a:lnTo>
                    <a:pt x="0" y="716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algn="ctr" defTabSz="800100">
                <a:lnSpc>
                  <a:spcPct val="90000"/>
                </a:lnSpc>
                <a:spcBef>
                  <a:spcPct val="0"/>
                </a:spcBef>
                <a:spcAft>
                  <a:spcPct val="35000"/>
                </a:spcAft>
              </a:pPr>
              <a:r>
                <a:rPr lang="en-US" sz="1600" b="1" dirty="0" smtClean="0">
                  <a:solidFill>
                    <a:schemeClr val="bg1"/>
                  </a:solidFill>
                </a:rPr>
                <a:t>Supply Chain Responsibility</a:t>
              </a:r>
              <a:endParaRPr lang="en-US" sz="1600" b="1" dirty="0">
                <a:solidFill>
                  <a:schemeClr val="bg1"/>
                </a:solidFill>
              </a:endParaRPr>
            </a:p>
          </p:txBody>
        </p:sp>
      </p:grpSp>
      <p:sp>
        <p:nvSpPr>
          <p:cNvPr id="18" name="TextBox 17"/>
          <p:cNvSpPr txBox="1"/>
          <p:nvPr/>
        </p:nvSpPr>
        <p:spPr>
          <a:xfrm>
            <a:off x="5194132" y="4807516"/>
            <a:ext cx="2674528" cy="276999"/>
          </a:xfrm>
          <a:prstGeom prst="rect">
            <a:avLst/>
          </a:prstGeom>
          <a:noFill/>
        </p:spPr>
        <p:txBody>
          <a:bodyPr wrap="square" rtlCol="0">
            <a:spAutoFit/>
          </a:bodyPr>
          <a:lstStyle/>
          <a:p>
            <a:pPr algn="ctr"/>
            <a:r>
              <a:rPr lang="en-US" sz="1200" dirty="0" smtClean="0">
                <a:solidFill>
                  <a:schemeClr val="bg1"/>
                </a:solidFill>
                <a:latin typeface="Intel Clear" panose="020B0604020203020204" pitchFamily="34" charset="0"/>
                <a:cs typeface="Neo Sans Intel"/>
                <a:hlinkClick r:id="rId8"/>
              </a:rPr>
              <a:t>www.intel.com/diversity</a:t>
            </a:r>
            <a:r>
              <a:rPr lang="en-US" sz="1200" dirty="0" smtClean="0">
                <a:solidFill>
                  <a:schemeClr val="bg1"/>
                </a:solidFill>
                <a:latin typeface="Intel Clear" panose="020B0604020203020204" pitchFamily="34" charset="0"/>
                <a:cs typeface="Neo Sans Intel"/>
              </a:rPr>
              <a:t> </a:t>
            </a:r>
            <a:r>
              <a:rPr lang="en-US" sz="1000" dirty="0" smtClean="0">
                <a:solidFill>
                  <a:schemeClr val="bg1"/>
                </a:solidFill>
                <a:latin typeface="Intel Clear" panose="020B0604020203020204" pitchFamily="34" charset="0"/>
                <a:cs typeface="Neo Sans Intel"/>
              </a:rPr>
              <a:t> </a:t>
            </a:r>
          </a:p>
        </p:txBody>
      </p:sp>
    </p:spTree>
    <p:extLst>
      <p:ext uri="{BB962C8B-B14F-4D97-AF65-F5344CB8AC3E}">
        <p14:creationId xmlns:p14="http://schemas.microsoft.com/office/powerpoint/2010/main" val="297159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3094783" y="1949690"/>
            <a:ext cx="3099136" cy="2001925"/>
          </a:xfrm>
          <a:prstGeom prst="rect">
            <a:avLst/>
          </a:prstGeom>
        </p:spPr>
      </p:pic>
      <p:pic>
        <p:nvPicPr>
          <p:cNvPr id="24" name="Picture 23"/>
          <p:cNvPicPr>
            <a:picLocks noChangeAspect="1"/>
          </p:cNvPicPr>
          <p:nvPr/>
        </p:nvPicPr>
        <p:blipFill>
          <a:blip r:embed="rId4">
            <a:lum bright="-22000"/>
          </a:blip>
          <a:stretch>
            <a:fillRect/>
          </a:stretch>
        </p:blipFill>
        <p:spPr>
          <a:xfrm>
            <a:off x="54754" y="1940546"/>
            <a:ext cx="2978757" cy="2020711"/>
          </a:xfrm>
          <a:prstGeom prst="rect">
            <a:avLst/>
          </a:prstGeom>
        </p:spPr>
      </p:pic>
      <p:pic>
        <p:nvPicPr>
          <p:cNvPr id="26" name="Picture 2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76143" y="1940546"/>
            <a:ext cx="2819501" cy="2020711"/>
          </a:xfrm>
          <a:prstGeom prst="rect">
            <a:avLst/>
          </a:prstGeom>
          <a:solidFill>
            <a:schemeClr val="bg2"/>
          </a:solidFill>
        </p:spPr>
      </p:pic>
      <p:sp>
        <p:nvSpPr>
          <p:cNvPr id="27" name="Rectangle 26"/>
          <p:cNvSpPr/>
          <p:nvPr/>
        </p:nvSpPr>
        <p:spPr>
          <a:xfrm>
            <a:off x="54754" y="1922258"/>
            <a:ext cx="2978757" cy="1828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28" name="Rectangle 27"/>
          <p:cNvSpPr/>
          <p:nvPr/>
        </p:nvSpPr>
        <p:spPr>
          <a:xfrm>
            <a:off x="54754" y="3961257"/>
            <a:ext cx="2978757" cy="1828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099615" y="3959900"/>
            <a:ext cx="3099136" cy="1828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094783" y="1922258"/>
            <a:ext cx="3099136" cy="1828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31" name="Rectangle 30"/>
          <p:cNvSpPr/>
          <p:nvPr/>
        </p:nvSpPr>
        <p:spPr>
          <a:xfrm>
            <a:off x="6276143" y="1922258"/>
            <a:ext cx="2819501" cy="1828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276143" y="3959900"/>
            <a:ext cx="2819501" cy="1828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lternate Process 3"/>
          <p:cNvSpPr/>
          <p:nvPr/>
        </p:nvSpPr>
        <p:spPr>
          <a:xfrm>
            <a:off x="3442110" y="2425675"/>
            <a:ext cx="2291863" cy="989292"/>
          </a:xfrm>
          <a:prstGeom prst="flowChartAlternateProcess">
            <a:avLst/>
          </a:prstGeom>
          <a:solidFill>
            <a:srgbClr val="003C71">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715172" y="618503"/>
            <a:ext cx="8060924" cy="1102519"/>
          </a:xfrm>
        </p:spPr>
        <p:txBody>
          <a:bodyPr/>
          <a:lstStyle/>
          <a:p>
            <a:pPr algn="ctr"/>
            <a:r>
              <a:rPr lang="en-US" dirty="0" smtClean="0"/>
              <a:t>Intel® Graphics Performance Analyzers (Intel® GPA) </a:t>
            </a:r>
            <a:endParaRPr lang="en-US" dirty="0"/>
          </a:p>
        </p:txBody>
      </p:sp>
      <p:grpSp>
        <p:nvGrpSpPr>
          <p:cNvPr id="6" name="Group 5"/>
          <p:cNvGrpSpPr/>
          <p:nvPr/>
        </p:nvGrpSpPr>
        <p:grpSpPr>
          <a:xfrm>
            <a:off x="311469" y="2116562"/>
            <a:ext cx="2397642" cy="1585707"/>
            <a:chOff x="32846" y="825592"/>
            <a:chExt cx="1243228" cy="779492"/>
          </a:xfrm>
          <a:solidFill>
            <a:schemeClr val="tx2"/>
          </a:solidFill>
        </p:grpSpPr>
        <p:sp>
          <p:nvSpPr>
            <p:cNvPr id="7" name="Rounded Rectangle 6"/>
            <p:cNvSpPr/>
            <p:nvPr/>
          </p:nvSpPr>
          <p:spPr>
            <a:xfrm>
              <a:off x="78218" y="825592"/>
              <a:ext cx="1162455" cy="714983"/>
            </a:xfrm>
            <a:prstGeom prst="roundRect">
              <a:avLst>
                <a:gd name="adj" fmla="val 40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sp>
          <p:nvSpPr>
            <p:cNvPr id="8" name="Rounded Rectangle 7"/>
            <p:cNvSpPr/>
            <p:nvPr/>
          </p:nvSpPr>
          <p:spPr>
            <a:xfrm>
              <a:off x="32846" y="1559365"/>
              <a:ext cx="1243228" cy="45719"/>
            </a:xfrm>
            <a:prstGeom prst="roundRect">
              <a:avLst>
                <a:gd name="adj" fmla="val 3223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sp>
          <p:nvSpPr>
            <p:cNvPr id="9" name="Rounded Rectangle 8"/>
            <p:cNvSpPr/>
            <p:nvPr/>
          </p:nvSpPr>
          <p:spPr>
            <a:xfrm>
              <a:off x="131275" y="884319"/>
              <a:ext cx="1057043" cy="604232"/>
            </a:xfrm>
            <a:prstGeom prst="roundRect">
              <a:avLst>
                <a:gd name="adj" fmla="val 40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grpSp>
      <p:grpSp>
        <p:nvGrpSpPr>
          <p:cNvPr id="10" name="Group 9"/>
          <p:cNvGrpSpPr/>
          <p:nvPr/>
        </p:nvGrpSpPr>
        <p:grpSpPr>
          <a:xfrm>
            <a:off x="294075" y="2148140"/>
            <a:ext cx="2388076" cy="1546550"/>
            <a:chOff x="32846" y="825591"/>
            <a:chExt cx="1243228" cy="779493"/>
          </a:xfrm>
        </p:grpSpPr>
        <p:sp>
          <p:nvSpPr>
            <p:cNvPr id="11" name="Rounded Rectangle 10"/>
            <p:cNvSpPr/>
            <p:nvPr/>
          </p:nvSpPr>
          <p:spPr>
            <a:xfrm>
              <a:off x="78218" y="825591"/>
              <a:ext cx="1162455" cy="714983"/>
            </a:xfrm>
            <a:prstGeom prst="roundRect">
              <a:avLst>
                <a:gd name="adj" fmla="val 405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sp>
          <p:nvSpPr>
            <p:cNvPr id="12" name="Rounded Rectangle 11"/>
            <p:cNvSpPr/>
            <p:nvPr/>
          </p:nvSpPr>
          <p:spPr>
            <a:xfrm>
              <a:off x="32846" y="1559365"/>
              <a:ext cx="1243228" cy="45719"/>
            </a:xfrm>
            <a:prstGeom prst="roundRect">
              <a:avLst>
                <a:gd name="adj" fmla="val 3223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grpSp>
      <p:grpSp>
        <p:nvGrpSpPr>
          <p:cNvPr id="13" name="Group 12"/>
          <p:cNvGrpSpPr/>
          <p:nvPr/>
        </p:nvGrpSpPr>
        <p:grpSpPr>
          <a:xfrm>
            <a:off x="6879904" y="2318068"/>
            <a:ext cx="1761363" cy="1200283"/>
            <a:chOff x="78218" y="825592"/>
            <a:chExt cx="1162455" cy="714983"/>
          </a:xfrm>
          <a:solidFill>
            <a:schemeClr val="tx2">
              <a:alpha val="80000"/>
            </a:schemeClr>
          </a:solidFill>
        </p:grpSpPr>
        <p:sp>
          <p:nvSpPr>
            <p:cNvPr id="14" name="Rounded Rectangle 13"/>
            <p:cNvSpPr/>
            <p:nvPr/>
          </p:nvSpPr>
          <p:spPr>
            <a:xfrm>
              <a:off x="78218" y="825592"/>
              <a:ext cx="1162455" cy="714983"/>
            </a:xfrm>
            <a:prstGeom prst="roundRect">
              <a:avLst>
                <a:gd name="adj" fmla="val 40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sp>
          <p:nvSpPr>
            <p:cNvPr id="15" name="Rounded Rectangle 14"/>
            <p:cNvSpPr/>
            <p:nvPr/>
          </p:nvSpPr>
          <p:spPr>
            <a:xfrm>
              <a:off x="131275" y="884319"/>
              <a:ext cx="1057043" cy="604232"/>
            </a:xfrm>
            <a:prstGeom prst="roundRect">
              <a:avLst>
                <a:gd name="adj" fmla="val 40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grpSp>
      <p:sp>
        <p:nvSpPr>
          <p:cNvPr id="16" name="Rounded Rectangle 15"/>
          <p:cNvSpPr/>
          <p:nvPr/>
        </p:nvSpPr>
        <p:spPr>
          <a:xfrm>
            <a:off x="6827603" y="2318068"/>
            <a:ext cx="1778690" cy="1163742"/>
          </a:xfrm>
          <a:prstGeom prst="roundRect">
            <a:avLst>
              <a:gd name="adj" fmla="val 405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50000"/>
                </a:schemeClr>
              </a:solidFill>
            </a:endParaRPr>
          </a:p>
        </p:txBody>
      </p:sp>
      <p:graphicFrame>
        <p:nvGraphicFramePr>
          <p:cNvPr id="17" name="Table 16"/>
          <p:cNvGraphicFramePr>
            <a:graphicFrameLocks noGrp="1"/>
          </p:cNvGraphicFramePr>
          <p:nvPr>
            <p:extLst/>
          </p:nvPr>
        </p:nvGraphicFramePr>
        <p:xfrm>
          <a:off x="54756" y="4171139"/>
          <a:ext cx="9040888" cy="457200"/>
        </p:xfrm>
        <a:graphic>
          <a:graphicData uri="http://schemas.openxmlformats.org/drawingml/2006/table">
            <a:tbl>
              <a:tblPr firstRow="1" bandRow="1">
                <a:tableStyleId>{2D5ABB26-0587-4C30-8999-92F81FD0307C}</a:tableStyleId>
              </a:tblPr>
              <a:tblGrid>
                <a:gridCol w="3006244"/>
                <a:gridCol w="3181918"/>
                <a:gridCol w="2852726"/>
              </a:tblGrid>
              <a:tr h="0">
                <a:tc>
                  <a:txBody>
                    <a:bodyPr/>
                    <a:lstStyle/>
                    <a:p>
                      <a:pPr algn="ctr"/>
                      <a:r>
                        <a:rPr lang="en-US" sz="2400"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PC</a:t>
                      </a:r>
                      <a:endParaRPr lang="en-US" sz="2400" dirty="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Virtual</a:t>
                      </a:r>
                      <a:r>
                        <a:rPr lang="en-US" sz="2400" baseline="0"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 Reality</a:t>
                      </a:r>
                      <a:endParaRPr lang="en-US" sz="2400" dirty="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Mobile</a:t>
                      </a:r>
                      <a:endParaRPr lang="en-US" sz="2400" dirty="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endParaRP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 name="Picture 17"/>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879904" y="2403051"/>
            <a:ext cx="1674087" cy="993775"/>
          </a:xfrm>
          <a:prstGeom prst="rect">
            <a:avLst/>
          </a:prstGeom>
        </p:spPr>
      </p:pic>
      <p:pic>
        <p:nvPicPr>
          <p:cNvPr id="19" name="Picture 18"/>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51613" y="2250382"/>
            <a:ext cx="2088255" cy="1237128"/>
          </a:xfrm>
          <a:prstGeom prst="rect">
            <a:avLst/>
          </a:prstGeom>
        </p:spPr>
      </p:pic>
      <p:pic>
        <p:nvPicPr>
          <p:cNvPr id="20" name="Picture 2" descr="http://apps.moviestarplanet.com/wp-content/uploads/2015/02/RBPLogo_Outlined_275_275-200x200.png"/>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6925322" y="2992782"/>
            <a:ext cx="394049" cy="3940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Alternate Process 20"/>
          <p:cNvSpPr/>
          <p:nvPr/>
        </p:nvSpPr>
        <p:spPr>
          <a:xfrm>
            <a:off x="3407136" y="2392845"/>
            <a:ext cx="2291863" cy="989292"/>
          </a:xfrm>
          <a:prstGeom prst="flowChartAlternateProcess">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665264" y="2504252"/>
            <a:ext cx="827314" cy="761758"/>
          </a:xfrm>
          <a:prstGeom prst="ellipse">
            <a:avLst/>
          </a:prstGeom>
          <a:blipFill>
            <a:blip r:embed="rId9" cstate="hq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652219" y="2504252"/>
            <a:ext cx="827314" cy="761758"/>
          </a:xfrm>
          <a:prstGeom prst="ellipse">
            <a:avLst/>
          </a:prstGeom>
          <a:blipFill>
            <a:blip r:embed="rId9" cstate="hq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2995" y="4819933"/>
            <a:ext cx="2441156" cy="209267"/>
          </a:xfrm>
          <a:prstGeom prst="rect">
            <a:avLst/>
          </a:prstGeom>
          <a:solidFill>
            <a:srgbClr val="1857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42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r>
              <a:rPr lang="en-US" dirty="0">
                <a:solidFill>
                  <a:srgbClr val="F3D54E"/>
                </a:solidFill>
              </a:rPr>
              <a:t>Learn More about coding</a:t>
            </a:r>
            <a:endParaRPr lang="en-US" dirty="0"/>
          </a:p>
        </p:txBody>
      </p:sp>
      <p:sp>
        <p:nvSpPr>
          <p:cNvPr id="3" name="Content Placeholder 2"/>
          <p:cNvSpPr>
            <a:spLocks noGrp="1"/>
          </p:cNvSpPr>
          <p:nvPr>
            <p:ph sz="quarter" idx="13"/>
          </p:nvPr>
        </p:nvSpPr>
        <p:spPr>
          <a:xfrm>
            <a:off x="455613" y="1005617"/>
            <a:ext cx="8228012" cy="3425825"/>
          </a:xfrm>
        </p:spPr>
        <p:txBody>
          <a:bodyPr/>
          <a:lstStyle/>
          <a:p>
            <a:pPr marL="285750" indent="-285750">
              <a:buFont typeface="Arial" charset="0"/>
              <a:buChar char="•"/>
            </a:pPr>
            <a:r>
              <a:rPr lang="en-US" dirty="0"/>
              <a:t>Free coding courses: </a:t>
            </a:r>
            <a:r>
              <a:rPr lang="en-US" dirty="0">
                <a:hlinkClick r:id="rId2"/>
              </a:rPr>
              <a:t>https://www.codecademy.com</a:t>
            </a:r>
            <a:r>
              <a:rPr lang="en-US" dirty="0" smtClean="0">
                <a:hlinkClick r:id="rId2"/>
              </a:rPr>
              <a:t>/</a:t>
            </a:r>
            <a:endParaRPr lang="en-US" dirty="0" smtClean="0"/>
          </a:p>
          <a:p>
            <a:pPr marL="285750" indent="-285750">
              <a:buFont typeface="Arial" charset="0"/>
              <a:buChar char="•"/>
            </a:pPr>
            <a:r>
              <a:rPr lang="en-US" dirty="0"/>
              <a:t>Learn turtle: </a:t>
            </a:r>
            <a:r>
              <a:rPr lang="en-US" dirty="0">
                <a:hlinkClick r:id="rId3"/>
              </a:rPr>
              <a:t>http://www.calormen.com/jslogo</a:t>
            </a:r>
            <a:r>
              <a:rPr lang="en-US" dirty="0" smtClean="0">
                <a:hlinkClick r:id="rId3"/>
              </a:rPr>
              <a:t>/</a:t>
            </a:r>
            <a:endParaRPr lang="en-US" dirty="0" smtClean="0"/>
          </a:p>
          <a:p>
            <a:pPr marL="285750" indent="-285750">
              <a:buFont typeface="Arial" charset="0"/>
              <a:buChar char="•"/>
            </a:pPr>
            <a:r>
              <a:rPr lang="en-US" dirty="0"/>
              <a:t>More guided activities: </a:t>
            </a:r>
            <a:r>
              <a:rPr lang="en-US" dirty="0">
                <a:hlinkClick r:id="rId4"/>
              </a:rPr>
              <a:t>https://</a:t>
            </a:r>
            <a:r>
              <a:rPr lang="en-US" dirty="0" smtClean="0">
                <a:hlinkClick r:id="rId4"/>
              </a:rPr>
              <a:t>studio.code.org/courses</a:t>
            </a:r>
            <a:endParaRPr lang="en-US" dirty="0" smtClean="0"/>
          </a:p>
          <a:p>
            <a:pPr marL="285750" indent="-285750">
              <a:buFont typeface="Arial" charset="0"/>
              <a:buChar char="•"/>
            </a:pPr>
            <a:r>
              <a:rPr lang="en-US" dirty="0"/>
              <a:t>Kano: </a:t>
            </a:r>
            <a:r>
              <a:rPr lang="en-US" dirty="0">
                <a:hlinkClick r:id="rId5"/>
              </a:rPr>
              <a:t>https://</a:t>
            </a:r>
            <a:r>
              <a:rPr lang="en-US" dirty="0" smtClean="0">
                <a:hlinkClick r:id="rId5"/>
              </a:rPr>
              <a:t>kano.me/store/us/products/computer-kit-complete</a:t>
            </a:r>
            <a:endParaRPr lang="en-US" dirty="0" smtClean="0"/>
          </a:p>
          <a:p>
            <a:pPr marL="285750" indent="-285750">
              <a:buFont typeface="Arial" charset="0"/>
              <a:buChar char="•"/>
            </a:pPr>
            <a:r>
              <a:rPr lang="en-US" dirty="0"/>
              <a:t>Python resources: </a:t>
            </a:r>
            <a:endParaRPr lang="en-US" dirty="0" smtClean="0"/>
          </a:p>
          <a:p>
            <a:pPr marL="511175" lvl="1" indent="-285750">
              <a:buFont typeface="Arial" charset="0"/>
              <a:buChar char="•"/>
            </a:pPr>
            <a:r>
              <a:rPr lang="en-US" dirty="0" smtClean="0">
                <a:hlinkClick r:id="rId6"/>
              </a:rPr>
              <a:t>https</a:t>
            </a:r>
            <a:r>
              <a:rPr lang="en-US" dirty="0">
                <a:hlinkClick r:id="rId6"/>
              </a:rPr>
              <a:t>://</a:t>
            </a:r>
            <a:r>
              <a:rPr lang="en-US" dirty="0" smtClean="0">
                <a:hlinkClick r:id="rId6"/>
              </a:rPr>
              <a:t>cacm.acm.org/blogs/blog-cacm/176450-python-is-now-the-most-popular-introductory-teaching-language-at-top-u-s-universities/fulltext</a:t>
            </a:r>
            <a:endParaRPr lang="en-US" dirty="0" smtClean="0"/>
          </a:p>
          <a:p>
            <a:pPr marL="511175" lvl="1" indent="-285750">
              <a:buFont typeface="Arial" charset="0"/>
              <a:buChar char="•"/>
            </a:pPr>
            <a:r>
              <a:rPr lang="en-US" dirty="0">
                <a:hlinkClick r:id="rId7"/>
              </a:rPr>
              <a:t>https://ocw.mit.edu/courses/electrical-engineering-and-computer-science/6-0001-introduction-to-computer-science-and-programming-in-python-fall-2016</a:t>
            </a:r>
            <a:r>
              <a:rPr lang="en-US" dirty="0" smtClean="0">
                <a:hlinkClick r:id="rId7"/>
              </a:rPr>
              <a:t>/</a:t>
            </a:r>
            <a:endParaRPr lang="en-US" dirty="0" smtClean="0"/>
          </a:p>
          <a:p>
            <a:pPr marL="511175" lvl="1" indent="-285750">
              <a:buFont typeface="Arial" charset="0"/>
              <a:buChar char="•"/>
            </a:pPr>
            <a:endParaRPr lang="en-US" dirty="0" smtClean="0"/>
          </a:p>
          <a:p>
            <a:pPr marL="285750" indent="-285750">
              <a:buFont typeface="Arial" charset="0"/>
              <a:buChar char="•"/>
            </a:pPr>
            <a:endParaRPr lang="en-US" dirty="0"/>
          </a:p>
        </p:txBody>
      </p:sp>
      <p:sp>
        <p:nvSpPr>
          <p:cNvPr id="4" name="Slide Number Placeholder 3"/>
          <p:cNvSpPr>
            <a:spLocks noGrp="1"/>
          </p:cNvSpPr>
          <p:nvPr>
            <p:ph type="sldNum" sz="quarter" idx="4"/>
          </p:nvPr>
        </p:nvSpPr>
        <p:spPr/>
        <p:txBody>
          <a:bodyPr/>
          <a:lstStyle/>
          <a:p>
            <a:fld id="{EE2556C5-CE8C-6547-B838-EA80C61A4AF7}" type="slidenum">
              <a:rPr lang="en-US" smtClean="0"/>
              <a:pPr/>
              <a:t>7</a:t>
            </a:fld>
            <a:endParaRPr lang="en-US" dirty="0"/>
          </a:p>
        </p:txBody>
      </p:sp>
    </p:spTree>
    <p:extLst>
      <p:ext uri="{BB962C8B-B14F-4D97-AF65-F5344CB8AC3E}">
        <p14:creationId xmlns:p14="http://schemas.microsoft.com/office/powerpoint/2010/main" val="163262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sp>
        <p:nvSpPr>
          <p:cNvPr id="4" name="Content Placeholder 3"/>
          <p:cNvSpPr>
            <a:spLocks noGrp="1"/>
          </p:cNvSpPr>
          <p:nvPr>
            <p:ph idx="1"/>
          </p:nvPr>
        </p:nvSpPr>
        <p:spPr/>
        <p:txBody>
          <a:bodyPr/>
          <a:lstStyle/>
          <a:p>
            <a:pPr marL="285750" indent="-285750">
              <a:buFont typeface="Arial" charset="0"/>
              <a:buChar char="•"/>
            </a:pPr>
            <a:r>
              <a:rPr lang="en-US" dirty="0" smtClean="0"/>
              <a:t>What are some questions you have for us?</a:t>
            </a:r>
            <a:endParaRPr lang="en-US" dirty="0"/>
          </a:p>
        </p:txBody>
      </p:sp>
    </p:spTree>
    <p:extLst>
      <p:ext uri="{BB962C8B-B14F-4D97-AF65-F5344CB8AC3E}">
        <p14:creationId xmlns:p14="http://schemas.microsoft.com/office/powerpoint/2010/main" val="44944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91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Custom 1">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FFFFF"/>
      </a:hlink>
      <a:folHlink>
        <a:srgbClr val="FFFFFF"/>
      </a:folHlink>
    </a:clrScheme>
    <a:fontScheme name="INtel">
      <a:majorFont>
        <a:latin typeface="Intel Clear Pro"/>
        <a:ea typeface=""/>
        <a:cs typeface="Arial"/>
      </a:majorFont>
      <a:minorFont>
        <a:latin typeface="Intel Cle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8B924065CB4148B3ADE467DC6A7CD1" ma:contentTypeVersion="1" ma:contentTypeDescription="Create a new document." ma:contentTypeScope="" ma:versionID="48c54009bd8fe1455b0a24ae0a2ff25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AD2252-52DB-4D41-92C2-E2672F8B0CB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9F48067F-EAD5-4BF6-92F1-2410805370B6}">
  <ds:schemaRefs>
    <ds:schemaRef ds:uri="http://schemas.microsoft.com/sharepoint/v3/contenttype/forms"/>
  </ds:schemaRefs>
</ds:datastoreItem>
</file>

<file path=customXml/itemProps3.xml><?xml version="1.0" encoding="utf-8"?>
<ds:datastoreItem xmlns:ds="http://schemas.openxmlformats.org/officeDocument/2006/customXml" ds:itemID="{E70202F7-EDF7-43A3-A6E1-47217345C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10484</TotalTime>
  <Words>2392</Words>
  <Application>Microsoft Macintosh PowerPoint</Application>
  <PresentationFormat>On-screen Show (16:9)</PresentationFormat>
  <Paragraphs>141</Paragraphs>
  <Slides>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Arial Narrow</vt:lpstr>
      <vt:lpstr>Calibri</vt:lpstr>
      <vt:lpstr>Intel Clear</vt:lpstr>
      <vt:lpstr>Intel Clear Light</vt:lpstr>
      <vt:lpstr>Intel Clear Pro</vt:lpstr>
      <vt:lpstr>Mangal</vt:lpstr>
      <vt:lpstr>Neo Sans Intel</vt:lpstr>
      <vt:lpstr>Neo Sans Intel Light</vt:lpstr>
      <vt:lpstr>Wingdings</vt:lpstr>
      <vt:lpstr>Int_PPT Template_ClearPro_16x9</vt:lpstr>
      <vt:lpstr>Hour of Code:  Video Games and Graphics </vt:lpstr>
      <vt:lpstr>PowerPoint Presentation</vt:lpstr>
      <vt:lpstr>History of Intel</vt:lpstr>
      <vt:lpstr>PowerPoint Presentation</vt:lpstr>
      <vt:lpstr>Corporate Responsibility at Intel</vt:lpstr>
      <vt:lpstr>Intel® Graphics Performance Analyzers (Intel® GPA) </vt:lpstr>
      <vt:lpstr>Resources: Learn More about coding</vt:lpstr>
      <vt:lpstr>Q &amp; A</vt:lpstr>
      <vt:lpstr>PowerPoint Presentation</vt:lpstr>
    </vt:vector>
  </TitlesOfParts>
  <Company>Home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Presentation Template Overview</dc:title>
  <dc:creator>Jeff</dc:creator>
  <cp:keywords>CTPClassification=CTP_IC:VisualMarkings=</cp:keywords>
  <cp:lastModifiedBy>Gomez, Giselle M</cp:lastModifiedBy>
  <cp:revision>452</cp:revision>
  <dcterms:created xsi:type="dcterms:W3CDTF">2015-03-23T21:00:27Z</dcterms:created>
  <dcterms:modified xsi:type="dcterms:W3CDTF">2017-12-06T17:41:32Z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0x010100718B924065CB4148B3ADE467DC6A7CD1</vt:lpwstr>
  </property>
  <property fmtid="{D5CDD505-2E9C-101B-9397-08002B2CF9AE}" pid="3" name="TitusGUID">
    <vt:lpwstr>e8e77799-52d9-4878-bd41-51539e45ef5c</vt:lpwstr>
  </property>
  <property fmtid="{D5CDD505-2E9C-101B-9397-08002B2CF9AE}" pid="4" name="CTP_BU">
    <vt:lpwstr>SSG ENABLING GROUP</vt:lpwstr>
  </property>
  <property fmtid="{D5CDD505-2E9C-101B-9397-08002B2CF9AE}" pid="5" name="CTP_TimeStamp">
    <vt:lpwstr>2017-11-29 22:35:14Z</vt:lpwstr>
  </property>
  <property fmtid="{D5CDD505-2E9C-101B-9397-08002B2CF9AE}" pid="6" name="CTPClassification">
    <vt:lpwstr>CTP_IC</vt:lpwstr>
  </property>
</Properties>
</file>